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7" r:id="rId2"/>
    <p:sldId id="275" r:id="rId3"/>
    <p:sldId id="265" r:id="rId4"/>
    <p:sldId id="266" r:id="rId5"/>
    <p:sldId id="268" r:id="rId6"/>
    <p:sldId id="269" r:id="rId7"/>
    <p:sldId id="270" r:id="rId8"/>
    <p:sldId id="295" r:id="rId9"/>
    <p:sldId id="287" r:id="rId10"/>
    <p:sldId id="285" r:id="rId11"/>
    <p:sldId id="290" r:id="rId12"/>
    <p:sldId id="289" r:id="rId13"/>
    <p:sldId id="278" r:id="rId14"/>
    <p:sldId id="282" r:id="rId15"/>
    <p:sldId id="283" r:id="rId16"/>
    <p:sldId id="277" r:id="rId17"/>
    <p:sldId id="280" r:id="rId18"/>
    <p:sldId id="292" r:id="rId19"/>
    <p:sldId id="293" r:id="rId20"/>
    <p:sldId id="291" r:id="rId21"/>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31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ru-RU" dirty="0"/>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EF344AF0-8A64-41D1-893A-F82F1242E26A}" type="datetimeFigureOut">
              <a:rPr lang="ru-RU" smtClean="0"/>
              <a:t>12.11.2013</a:t>
            </a:fld>
            <a:endParaRPr lang="ru-RU" dirty="0"/>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ru-RU" dirty="0"/>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ru-RU" dirty="0"/>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DE0E2231-5262-4FF2-A007-BDD7BA6DEF8E}" type="slidenum">
              <a:rPr lang="ru-RU" smtClean="0"/>
              <a:t>‹#›</a:t>
            </a:fld>
            <a:endParaRPr lang="ru-RU" dirty="0"/>
          </a:p>
        </p:txBody>
      </p:sp>
    </p:spTree>
    <p:extLst>
      <p:ext uri="{BB962C8B-B14F-4D97-AF65-F5344CB8AC3E}">
        <p14:creationId xmlns:p14="http://schemas.microsoft.com/office/powerpoint/2010/main" val="271709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0E2231-5262-4FF2-A007-BDD7BA6DEF8E}" type="slidenum">
              <a:rPr lang="ru-RU" smtClean="0"/>
              <a:t>7</a:t>
            </a:fld>
            <a:endParaRPr lang="ru-RU" dirty="0"/>
          </a:p>
        </p:txBody>
      </p:sp>
    </p:spTree>
    <p:extLst>
      <p:ext uri="{BB962C8B-B14F-4D97-AF65-F5344CB8AC3E}">
        <p14:creationId xmlns:p14="http://schemas.microsoft.com/office/powerpoint/2010/main" val="3771439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5D30E56-7061-47DA-8B49-B91949474693}" type="datetimeFigureOut">
              <a:rPr lang="ru-RU" smtClean="0"/>
              <a:t>12.11.2013</a:t>
            </a:fld>
            <a:endParaRPr lang="ru-RU" dirty="0"/>
          </a:p>
        </p:txBody>
      </p:sp>
      <p:sp>
        <p:nvSpPr>
          <p:cNvPr id="5" name="Footer Placeholder 4"/>
          <p:cNvSpPr>
            <a:spLocks noGrp="1"/>
          </p:cNvSpPr>
          <p:nvPr>
            <p:ph type="ftr" sz="quarter" idx="11"/>
          </p:nvPr>
        </p:nvSpPr>
        <p:spPr>
          <a:xfrm>
            <a:off x="1174044" y="5357592"/>
            <a:ext cx="5034845" cy="365125"/>
          </a:xfrm>
        </p:spPr>
        <p:txBody>
          <a:bodyPr/>
          <a:lstStyle/>
          <a:p>
            <a:endParaRPr lang="ru-RU"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2E1C7B4-0BA1-4921-840D-0F4BD148CC48}"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5D30E56-7061-47DA-8B49-B91949474693}" type="datetimeFigureOut">
              <a:rPr lang="ru-RU" smtClean="0"/>
              <a:t>12.11.2013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2E1C7B4-0BA1-4921-840D-0F4BD148CC48}"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5D30E56-7061-47DA-8B49-B91949474693}" type="datetimeFigureOut">
              <a:rPr lang="ru-RU" smtClean="0"/>
              <a:t>12.11.2013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2E1C7B4-0BA1-4921-840D-0F4BD148CC48}"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5D30E56-7061-47DA-8B49-B91949474693}" type="datetimeFigureOut">
              <a:rPr lang="ru-RU" smtClean="0"/>
              <a:t>12.11.2013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2E1C7B4-0BA1-4921-840D-0F4BD148CC48}"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D30E56-7061-47DA-8B49-B91949474693}" type="datetimeFigureOut">
              <a:rPr lang="ru-RU" smtClean="0"/>
              <a:t>12.11.2013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2E1C7B4-0BA1-4921-840D-0F4BD148CC48}"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5D30E56-7061-47DA-8B49-B91949474693}" type="datetimeFigureOut">
              <a:rPr lang="ru-RU" smtClean="0"/>
              <a:t>12.11.2013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2E1C7B4-0BA1-4921-840D-0F4BD148CC48}" type="slidenum">
              <a:rPr lang="ru-RU" smtClean="0"/>
              <a:t>‹#›</a:t>
            </a:fld>
            <a:endParaRPr lang="ru-RU" dirty="0"/>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5D30E56-7061-47DA-8B49-B91949474693}" type="datetimeFigureOut">
              <a:rPr lang="ru-RU" smtClean="0"/>
              <a:t>12.11.2013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A2E1C7B4-0BA1-4921-840D-0F4BD148CC48}" type="slidenum">
              <a:rPr lang="ru-RU" smtClean="0"/>
              <a:t>‹#›</a:t>
            </a:fld>
            <a:endParaRPr lang="ru-RU" dirty="0"/>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5D30E56-7061-47DA-8B49-B91949474693}" type="datetimeFigureOut">
              <a:rPr lang="ru-RU" smtClean="0"/>
              <a:t>12.11.2013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2E1C7B4-0BA1-4921-840D-0F4BD148CC48}"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30E56-7061-47DA-8B49-B91949474693}" type="datetimeFigureOut">
              <a:rPr lang="ru-RU" smtClean="0"/>
              <a:t>12.11.2013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A2E1C7B4-0BA1-4921-840D-0F4BD148CC48}"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55D30E56-7061-47DA-8B49-B91949474693}" type="datetimeFigureOut">
              <a:rPr lang="ru-RU" smtClean="0"/>
              <a:t>12.11.2013</a:t>
            </a:fld>
            <a:endParaRPr lang="ru-RU" dirty="0"/>
          </a:p>
        </p:txBody>
      </p:sp>
      <p:sp>
        <p:nvSpPr>
          <p:cNvPr id="6" name="Footer Placeholder 5"/>
          <p:cNvSpPr>
            <a:spLocks noGrp="1"/>
          </p:cNvSpPr>
          <p:nvPr>
            <p:ph type="ftr" sz="quarter" idx="11"/>
          </p:nvPr>
        </p:nvSpPr>
        <p:spPr>
          <a:xfrm rot="-60000">
            <a:off x="914554" y="5829261"/>
            <a:ext cx="3522607" cy="365125"/>
          </a:xfrm>
        </p:spPr>
        <p:txBody>
          <a:bodyPr/>
          <a:lstStyle/>
          <a:p>
            <a:endParaRPr lang="ru-RU" dirty="0"/>
          </a:p>
        </p:txBody>
      </p:sp>
      <p:sp>
        <p:nvSpPr>
          <p:cNvPr id="7" name="Slide Number Placeholder 6"/>
          <p:cNvSpPr>
            <a:spLocks noGrp="1"/>
          </p:cNvSpPr>
          <p:nvPr>
            <p:ph type="sldNum" sz="quarter" idx="12"/>
          </p:nvPr>
        </p:nvSpPr>
        <p:spPr>
          <a:xfrm rot="60000">
            <a:off x="7557313" y="5896961"/>
            <a:ext cx="554023" cy="365125"/>
          </a:xfrm>
        </p:spPr>
        <p:txBody>
          <a:bodyPr/>
          <a:lstStyle/>
          <a:p>
            <a:fld id="{A2E1C7B4-0BA1-4921-840D-0F4BD148CC48}"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55D30E56-7061-47DA-8B49-B91949474693}" type="datetimeFigureOut">
              <a:rPr lang="ru-RU" smtClean="0"/>
              <a:t>12.11.2013</a:t>
            </a:fld>
            <a:endParaRPr lang="ru-RU" dirty="0"/>
          </a:p>
        </p:txBody>
      </p:sp>
      <p:sp>
        <p:nvSpPr>
          <p:cNvPr id="6" name="Footer Placeholder 5"/>
          <p:cNvSpPr>
            <a:spLocks noGrp="1"/>
          </p:cNvSpPr>
          <p:nvPr>
            <p:ph type="ftr" sz="quarter" idx="11"/>
          </p:nvPr>
        </p:nvSpPr>
        <p:spPr>
          <a:xfrm rot="-60000">
            <a:off x="914569" y="5831037"/>
            <a:ext cx="3319043" cy="365125"/>
          </a:xfrm>
        </p:spPr>
        <p:txBody>
          <a:bodyPr/>
          <a:lstStyle/>
          <a:p>
            <a:endParaRPr lang="ru-RU" dirty="0"/>
          </a:p>
        </p:txBody>
      </p:sp>
      <p:sp>
        <p:nvSpPr>
          <p:cNvPr id="7" name="Slide Number Placeholder 6"/>
          <p:cNvSpPr>
            <a:spLocks noGrp="1"/>
          </p:cNvSpPr>
          <p:nvPr>
            <p:ph type="sldNum" sz="quarter" idx="12"/>
          </p:nvPr>
        </p:nvSpPr>
        <p:spPr>
          <a:xfrm rot="60000">
            <a:off x="7562089" y="5900026"/>
            <a:ext cx="554023" cy="365125"/>
          </a:xfrm>
        </p:spPr>
        <p:txBody>
          <a:bodyPr/>
          <a:lstStyle/>
          <a:p>
            <a:fld id="{A2E1C7B4-0BA1-4921-840D-0F4BD148CC48}"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5D30E56-7061-47DA-8B49-B91949474693}" type="datetimeFigureOut">
              <a:rPr lang="ru-RU" smtClean="0"/>
              <a:t>12.11.2013</a:t>
            </a:fld>
            <a:endParaRPr lang="ru-RU"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2E1C7B4-0BA1-4921-840D-0F4BD148CC48}"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064896" cy="2060848"/>
          </a:xfrm>
          <a:solidFill>
            <a:schemeClr val="bg2">
              <a:lumMod val="90000"/>
            </a:schemeClr>
          </a:solidFill>
        </p:spPr>
        <p:txBody>
          <a:bodyPr>
            <a:normAutofit fontScale="90000"/>
          </a:bodyPr>
          <a:lstStyle/>
          <a:p>
            <a:pPr>
              <a:lnSpc>
                <a:spcPct val="107000"/>
              </a:lnSpc>
              <a:spcAft>
                <a:spcPts val="600"/>
              </a:spcAft>
            </a:pPr>
            <a:r>
              <a:rPr lang="ru-RU" sz="1400" dirty="0">
                <a:latin typeface="Calibri" panose="020F0502020204030204" pitchFamily="34" charset="0"/>
                <a:ea typeface="Calibri" panose="020F0502020204030204" pitchFamily="34" charset="0"/>
                <a:cs typeface="Times New Roman" panose="02020603050405020304" pitchFamily="18" charset="0"/>
              </a:rPr>
              <a:t/>
            </a:r>
            <a:br>
              <a:rPr lang="ru-RU" sz="1400" dirty="0">
                <a:latin typeface="Calibri" panose="020F0502020204030204" pitchFamily="34" charset="0"/>
                <a:ea typeface="Calibri" panose="020F0502020204030204" pitchFamily="34" charset="0"/>
                <a:cs typeface="Times New Roman" panose="02020603050405020304" pitchFamily="18" charset="0"/>
              </a:rPr>
            </a:br>
            <a:r>
              <a:rPr lang="ru-RU" sz="2800" dirty="0" smtClean="0"/>
              <a:t/>
            </a:r>
            <a:br>
              <a:rPr lang="ru-RU" sz="2800" dirty="0" smtClean="0"/>
            </a:br>
            <a:r>
              <a:rPr lang="ru-RU" sz="2800"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Классный час  в 4 «Б</a:t>
            </a:r>
            <a:r>
              <a:rPr lang="ru-RU" sz="2800" b="1">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a:t>
            </a:r>
            <a:r>
              <a:rPr lang="ru-RU" sz="2800" b="1"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классе</a:t>
            </a:r>
            <a:br>
              <a:rPr lang="ru-RU" sz="2800" b="1"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br>
            <a:r>
              <a:rPr lang="ru-RU" sz="3600" smtClean="0">
                <a:solidFill>
                  <a:srgbClr val="FF0000"/>
                </a:solidFill>
              </a:rPr>
              <a:t>«Экология </a:t>
            </a:r>
            <a:r>
              <a:rPr lang="ru-RU" sz="3600" dirty="0" smtClean="0">
                <a:solidFill>
                  <a:srgbClr val="FF0000"/>
                </a:solidFill>
              </a:rPr>
              <a:t>и культура- </a:t>
            </a:r>
            <a:r>
              <a:rPr lang="ru-RU" sz="3600" smtClean="0">
                <a:solidFill>
                  <a:srgbClr val="FF0000"/>
                </a:solidFill>
              </a:rPr>
              <a:t>будущее России»</a:t>
            </a:r>
            <a:r>
              <a:rPr lang="ru-RU" sz="3600" dirty="0" smtClean="0">
                <a:solidFill>
                  <a:srgbClr val="FF0000"/>
                </a:solidFill>
              </a:rPr>
              <a:t/>
            </a:r>
            <a:br>
              <a:rPr lang="ru-RU" sz="3600" dirty="0" smtClean="0">
                <a:solidFill>
                  <a:srgbClr val="FF0000"/>
                </a:solidFill>
              </a:rPr>
            </a:br>
            <a:r>
              <a:rPr lang="ru-RU" sz="3200" dirty="0">
                <a:solidFill>
                  <a:srgbClr val="FF0000"/>
                </a:solidFill>
              </a:rPr>
              <a:t>	</a:t>
            </a:r>
            <a:r>
              <a:rPr lang="ru-RU" sz="1800" b="1" dirty="0" smtClean="0"/>
              <a:t>Учитель  Зуйлова Н. М.     </a:t>
            </a:r>
            <a:endParaRPr lang="ru-RU" b="1"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2395500"/>
            <a:ext cx="8064896" cy="4201852"/>
          </a:xfrm>
        </p:spPr>
      </p:pic>
    </p:spTree>
    <p:extLst>
      <p:ext uri="{BB962C8B-B14F-4D97-AF65-F5344CB8AC3E}">
        <p14:creationId xmlns:p14="http://schemas.microsoft.com/office/powerpoint/2010/main" val="221794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980728"/>
          </a:xfrm>
          <a:solidFill>
            <a:schemeClr val="accent6">
              <a:lumMod val="75000"/>
            </a:schemeClr>
          </a:solidFill>
        </p:spPr>
        <p:txBody>
          <a:bodyPr>
            <a:normAutofit/>
          </a:bodyPr>
          <a:lstStyle/>
          <a:p>
            <a:r>
              <a:rPr lang="ru-RU" sz="3200" b="1" dirty="0" smtClean="0"/>
              <a:t>Правила поведения в зоопарке</a:t>
            </a:r>
            <a:endParaRPr lang="ru-RU" sz="3200" b="1" dirty="0"/>
          </a:p>
        </p:txBody>
      </p:sp>
      <p:sp>
        <p:nvSpPr>
          <p:cNvPr id="3" name="Подзаголовок 2"/>
          <p:cNvSpPr>
            <a:spLocks noGrp="1"/>
          </p:cNvSpPr>
          <p:nvPr>
            <p:ph type="subTitle" idx="1"/>
          </p:nvPr>
        </p:nvSpPr>
        <p:spPr/>
        <p:txBody>
          <a:bodyPr/>
          <a:lstStyle/>
          <a:p>
            <a:endParaRPr lang="ru-RU" dirty="0"/>
          </a:p>
        </p:txBody>
      </p:sp>
      <p:pic>
        <p:nvPicPr>
          <p:cNvPr id="1026" name="Picture 2" descr="D:\Изображения\зколог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1052736"/>
            <a:ext cx="9529801" cy="597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378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920880" cy="1687411"/>
          </a:xfrm>
          <a:solidFill>
            <a:schemeClr val="bg2">
              <a:lumMod val="90000"/>
            </a:schemeClr>
          </a:solidFill>
        </p:spPr>
        <p:txBody>
          <a:bodyPr>
            <a:normAutofit/>
          </a:bodyPr>
          <a:lstStyle/>
          <a:p>
            <a:r>
              <a:rPr lang="ru-RU" b="1" dirty="0" smtClean="0"/>
              <a:t>Что загрязняет атмосферу нашего города</a:t>
            </a:r>
            <a:r>
              <a:rPr lang="en-US" b="1" dirty="0" smtClean="0"/>
              <a:t>?</a:t>
            </a:r>
            <a:endParaRPr lang="ru-RU" b="1"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020068"/>
            <a:ext cx="3744416" cy="4289252"/>
          </a:xfrm>
        </p:spPr>
      </p:pic>
      <p:pic>
        <p:nvPicPr>
          <p:cNvPr id="6146" name="Picture 2" descr="D:\Изображения\52_01_04пож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90511"/>
            <a:ext cx="4170064" cy="431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34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920880" cy="1687411"/>
          </a:xfrm>
          <a:solidFill>
            <a:schemeClr val="bg2">
              <a:lumMod val="90000"/>
            </a:schemeClr>
          </a:solidFill>
        </p:spPr>
        <p:txBody>
          <a:bodyPr>
            <a:normAutofit/>
          </a:bodyPr>
          <a:lstStyle/>
          <a:p>
            <a:r>
              <a:rPr lang="ru-RU" b="1" dirty="0" smtClean="0"/>
              <a:t>Экология автомобильного транспорта</a:t>
            </a:r>
            <a:endParaRPr lang="ru-RU" b="1" dirty="0"/>
          </a:p>
        </p:txBody>
      </p:sp>
      <p:sp>
        <p:nvSpPr>
          <p:cNvPr id="3" name="Объект 2"/>
          <p:cNvSpPr>
            <a:spLocks noGrp="1"/>
          </p:cNvSpPr>
          <p:nvPr>
            <p:ph idx="1"/>
          </p:nvPr>
        </p:nvSpPr>
        <p:spPr>
          <a:xfrm>
            <a:off x="611560" y="1988840"/>
            <a:ext cx="7920880" cy="4320479"/>
          </a:xfrm>
          <a:solidFill>
            <a:schemeClr val="accent4">
              <a:lumMod val="60000"/>
              <a:lumOff val="40000"/>
            </a:schemeClr>
          </a:solidFill>
        </p:spPr>
        <p:txBody>
          <a:bodyPr>
            <a:normAutofit/>
          </a:bodyPr>
          <a:lstStyle/>
          <a:p>
            <a:pPr lvl="0" algn="just">
              <a:buClr>
                <a:srgbClr val="0BD0D9"/>
              </a:buClr>
              <a:buSzPct val="95000"/>
              <a:buFont typeface="Wingdings 2"/>
              <a:buChar char=""/>
              <a:defRPr/>
            </a:pPr>
            <a:r>
              <a:rPr lang="ru-RU" sz="2000" dirty="0">
                <a:solidFill>
                  <a:prstClr val="black"/>
                </a:solidFill>
                <a:latin typeface="Constantia"/>
              </a:rPr>
              <a:t>Автомобили расходуют огромное количество топлива. А его источники </a:t>
            </a:r>
            <a:r>
              <a:rPr lang="ru-RU" sz="2000" dirty="0" err="1">
                <a:solidFill>
                  <a:prstClr val="black"/>
                </a:solidFill>
                <a:latin typeface="Constantia"/>
              </a:rPr>
              <a:t>исчерпаемы</a:t>
            </a:r>
            <a:r>
              <a:rPr lang="ru-RU" sz="2000" dirty="0">
                <a:solidFill>
                  <a:prstClr val="black"/>
                </a:solidFill>
                <a:latin typeface="Constantia"/>
              </a:rPr>
              <a:t>, и</a:t>
            </a:r>
            <a:r>
              <a:rPr lang="ru-RU" sz="2000" b="1" dirty="0">
                <a:solidFill>
                  <a:prstClr val="black"/>
                </a:solidFill>
                <a:latin typeface="Constantia"/>
              </a:rPr>
              <a:t> </a:t>
            </a:r>
            <a:r>
              <a:rPr lang="ru-RU" sz="2000" dirty="0">
                <a:solidFill>
                  <a:prstClr val="black"/>
                </a:solidFill>
                <a:latin typeface="Constantia"/>
              </a:rPr>
              <a:t>их осталось на земле не так уж много. Особенно быстро тают запасы нефти, из которой получают бензин. Кроме того, при добыче нефти, ее транспортировке и переработке на нефтеперерабатывающих предприятиях загрязняются почвы, воды и атмосфера. Наконец, в автомобильных </a:t>
            </a:r>
            <a:r>
              <a:rPr lang="ru-RU" sz="2000" dirty="0" smtClean="0">
                <a:solidFill>
                  <a:prstClr val="black"/>
                </a:solidFill>
                <a:latin typeface="Constantia"/>
              </a:rPr>
              <a:t>катастрофах  </a:t>
            </a:r>
            <a:r>
              <a:rPr lang="ru-RU" sz="2000" dirty="0">
                <a:solidFill>
                  <a:prstClr val="black"/>
                </a:solidFill>
                <a:latin typeface="Constantia"/>
              </a:rPr>
              <a:t>на дорогах гибнет много людей.</a:t>
            </a:r>
          </a:p>
          <a:p>
            <a:pPr lvl="0" algn="just">
              <a:buClr>
                <a:srgbClr val="0BD0D9"/>
              </a:buClr>
              <a:buSzPct val="95000"/>
              <a:buFont typeface="Wingdings 2"/>
              <a:buChar char=""/>
              <a:defRPr/>
            </a:pPr>
            <a:r>
              <a:rPr lang="ru-RU" sz="2000" dirty="0">
                <a:solidFill>
                  <a:prstClr val="black"/>
                </a:solidFill>
                <a:latin typeface="Constantia"/>
              </a:rPr>
              <a:t>В глобальном балансе загрязнения атмосферы доля автотранспорта составляет 13,3%, но в городах она возрастает до 80%. В мире около 600 млн. автомобилей (а в Китае и Индии – 600 млн. велосипедов).</a:t>
            </a:r>
          </a:p>
        </p:txBody>
      </p:sp>
    </p:spTree>
    <p:extLst>
      <p:ext uri="{BB962C8B-B14F-4D97-AF65-F5344CB8AC3E}">
        <p14:creationId xmlns:p14="http://schemas.microsoft.com/office/powerpoint/2010/main" val="2533409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992888" cy="1800200"/>
          </a:xfrm>
          <a:solidFill>
            <a:schemeClr val="bg2">
              <a:lumMod val="90000"/>
            </a:schemeClr>
          </a:solidFill>
        </p:spPr>
        <p:txBody>
          <a:bodyPr>
            <a:normAutofit/>
          </a:bodyPr>
          <a:lstStyle/>
          <a:p>
            <a:r>
              <a:rPr lang="ru-RU" b="1" dirty="0">
                <a:solidFill>
                  <a:prstClr val="black"/>
                </a:solidFill>
              </a:rPr>
              <a:t>Что загрязняет атмосферу нашего города</a:t>
            </a:r>
            <a:r>
              <a:rPr lang="en-US" b="1" dirty="0">
                <a:solidFill>
                  <a:prstClr val="black"/>
                </a:solidFill>
              </a:rPr>
              <a:t>?</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119313"/>
            <a:ext cx="7992888" cy="4190007"/>
          </a:xfrm>
        </p:spPr>
      </p:pic>
      <p:pic>
        <p:nvPicPr>
          <p:cNvPr id="5"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116879"/>
            <a:ext cx="7992888" cy="4190007"/>
          </a:xfrm>
          <a:prstGeom prst="rect">
            <a:avLst/>
          </a:prstGeom>
        </p:spPr>
      </p:pic>
    </p:spTree>
    <p:extLst>
      <p:ext uri="{BB962C8B-B14F-4D97-AF65-F5344CB8AC3E}">
        <p14:creationId xmlns:p14="http://schemas.microsoft.com/office/powerpoint/2010/main" val="1807002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667" y="332656"/>
            <a:ext cx="7920880" cy="1656185"/>
          </a:xfrm>
          <a:solidFill>
            <a:schemeClr val="bg2">
              <a:lumMod val="90000"/>
            </a:schemeClr>
          </a:solidFill>
        </p:spPr>
        <p:txBody>
          <a:bodyPr>
            <a:normAutofit/>
          </a:bodyPr>
          <a:lstStyle/>
          <a:p>
            <a:r>
              <a:rPr lang="ru-RU" b="1" dirty="0" smtClean="0"/>
              <a:t>Реутовский пруд</a:t>
            </a:r>
            <a:endParaRPr lang="ru-RU" b="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988841"/>
            <a:ext cx="7920880" cy="4320480"/>
          </a:xfrm>
        </p:spPr>
      </p:pic>
    </p:spTree>
    <p:extLst>
      <p:ext uri="{BB962C8B-B14F-4D97-AF65-F5344CB8AC3E}">
        <p14:creationId xmlns:p14="http://schemas.microsoft.com/office/powerpoint/2010/main" val="1848422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992888" cy="1687411"/>
          </a:xfrm>
          <a:solidFill>
            <a:schemeClr val="bg2">
              <a:lumMod val="90000"/>
            </a:schemeClr>
          </a:solidFill>
        </p:spPr>
        <p:txBody>
          <a:bodyPr>
            <a:normAutofit/>
          </a:bodyPr>
          <a:lstStyle/>
          <a:p>
            <a:r>
              <a:rPr lang="ru-RU" b="1" dirty="0" smtClean="0"/>
              <a:t>Причины возникновения экологических проблем</a:t>
            </a:r>
            <a:endParaRPr lang="ru-RU" b="1" dirty="0"/>
          </a:p>
        </p:txBody>
      </p:sp>
      <p:sp>
        <p:nvSpPr>
          <p:cNvPr id="5" name="Объект 4"/>
          <p:cNvSpPr>
            <a:spLocks noGrp="1"/>
          </p:cNvSpPr>
          <p:nvPr>
            <p:ph idx="1"/>
          </p:nvPr>
        </p:nvSpPr>
        <p:spPr>
          <a:xfrm>
            <a:off x="539552" y="1988840"/>
            <a:ext cx="7992888" cy="4320479"/>
          </a:xfrm>
          <a:solidFill>
            <a:schemeClr val="accent4">
              <a:lumMod val="60000"/>
              <a:lumOff val="40000"/>
            </a:schemeClr>
          </a:solidFill>
        </p:spPr>
        <p:txBody>
          <a:bodyPr>
            <a:normAutofit/>
          </a:bodyPr>
          <a:lstStyle/>
          <a:p>
            <a:pPr algn="just"/>
            <a:r>
              <a:rPr lang="ru-RU" dirty="0" smtClean="0"/>
              <a:t> </a:t>
            </a:r>
            <a:r>
              <a:rPr lang="ru-RU" sz="2800" dirty="0" smtClean="0"/>
              <a:t>Некомплексное использование сырья ведет к загрязнению воздуха, водоемов вредными промышленными дымами и газами.</a:t>
            </a:r>
          </a:p>
          <a:p>
            <a:pPr algn="just"/>
            <a:r>
              <a:rPr lang="ru-RU" sz="2800" dirty="0" smtClean="0"/>
              <a:t>Загрязнение почвы бытовыми отходами. </a:t>
            </a:r>
          </a:p>
          <a:p>
            <a:pPr algn="just"/>
            <a:r>
              <a:rPr lang="ru-RU" sz="2800" dirty="0"/>
              <a:t>Все виды современного транспорта наносят большой ущерб биосфере, но наиболее опасен для нее автомобильный транспорт.</a:t>
            </a:r>
            <a:endParaRPr lang="ru-RU" sz="2800" dirty="0" smtClean="0"/>
          </a:p>
          <a:p>
            <a:pPr algn="just"/>
            <a:r>
              <a:rPr lang="ru-RU" sz="2800" dirty="0" smtClean="0"/>
              <a:t>Изменение климата .</a:t>
            </a:r>
          </a:p>
          <a:p>
            <a:pPr algn="just"/>
            <a:endParaRPr lang="ru-RU" sz="2800" dirty="0" smtClean="0"/>
          </a:p>
          <a:p>
            <a:pPr algn="just"/>
            <a:endParaRPr lang="ru-RU" sz="2800" dirty="0"/>
          </a:p>
        </p:txBody>
      </p:sp>
    </p:spTree>
    <p:extLst>
      <p:ext uri="{BB962C8B-B14F-4D97-AF65-F5344CB8AC3E}">
        <p14:creationId xmlns:p14="http://schemas.microsoft.com/office/powerpoint/2010/main" val="667983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0728"/>
          </a:xfrm>
          <a:solidFill>
            <a:schemeClr val="bg2">
              <a:lumMod val="90000"/>
            </a:schemeClr>
          </a:solidFill>
        </p:spPr>
        <p:txBody>
          <a:bodyPr>
            <a:normAutofit/>
          </a:bodyPr>
          <a:lstStyle/>
          <a:p>
            <a:r>
              <a:rPr lang="ru-RU" b="1" dirty="0" smtClean="0"/>
              <a:t>Экология. Фабрики и заводы.</a:t>
            </a:r>
            <a:endParaRPr lang="ru-RU" b="1" dirty="0"/>
          </a:p>
        </p:txBody>
      </p:sp>
      <p:sp useBgFill="1">
        <p:nvSpPr>
          <p:cNvPr id="3" name="Объект 2"/>
          <p:cNvSpPr>
            <a:spLocks noGrp="1"/>
          </p:cNvSpPr>
          <p:nvPr>
            <p:ph idx="1"/>
          </p:nvPr>
        </p:nvSpPr>
        <p:spPr>
          <a:xfrm>
            <a:off x="-180528" y="908720"/>
            <a:ext cx="9505056" cy="5949280"/>
          </a:xfrm>
        </p:spPr>
        <p:txBody>
          <a:bodyPr>
            <a:normAutofit fontScale="85000" lnSpcReduction="20000"/>
          </a:bodyPr>
          <a:lstStyle/>
          <a:p>
            <a:r>
              <a:rPr lang="ru-RU" dirty="0">
                <a:solidFill>
                  <a:srgbClr val="333333"/>
                </a:solidFill>
                <a:latin typeface="Verdana"/>
              </a:rPr>
              <a:t>С каждым годом проблема экологии поднимается все выше к серьезным проблемам, можно даже сказать, что это уже глобальная проблема. Медленное загрязнение окружающей среды кажется не таким опасным, но если подсчитать данные, то уже через 50 – 100 лет экология планеты станет хуже в два раза! Это увеличит количество болезней или что страшнее вызовет эпидемии. Если взглянуть на ситуацию через 200 лет, встанет опасность мутации человеческих генов, большая смертность и множество серьезных болезней. Да, подобные предприятия как фабрика, завод действительно несут такую угрозу. Возникает вопрос: «Как с этим бороться?» Химические выбросы можно фильтровать, тогда в воздушную среду будет попадать незначительное количество химикатов. Тоже можно сделать и с жидкими выбросами. Эти простые процедуры создает далеко не каждое предприятие, в целях экономии средств. Даже если фабрике или заводу слишком дорого закупать подобную аппаратуру, то можно найти множество других способов уменьшить выбросы. Заменить химический материал на менее вредный, уменьшить выпуск товара, тогда загрязнений будет на несколько процентов ниже. Это способствует улучшению экологии, так как вещества могут улетучиться, раствориться, процесс загрязнения пойдет медленнее. Не так сложно сохранять чистоту окружающего мира, главное осознать в </a:t>
            </a:r>
            <a:r>
              <a:rPr lang="en-US" dirty="0" smtClean="0">
                <a:solidFill>
                  <a:srgbClr val="333333"/>
                </a:solidFill>
                <a:latin typeface="Verdana"/>
              </a:rPr>
              <a:t>’</a:t>
            </a:r>
            <a:r>
              <a:rPr lang="ru-RU" dirty="0" smtClean="0">
                <a:solidFill>
                  <a:srgbClr val="333333"/>
                </a:solidFill>
                <a:latin typeface="Verdana"/>
              </a:rPr>
              <a:t>этом пользу и действовать</a:t>
            </a:r>
            <a:endParaRPr lang="ru-RU" dirty="0"/>
          </a:p>
        </p:txBody>
      </p:sp>
    </p:spTree>
    <p:extLst>
      <p:ext uri="{BB962C8B-B14F-4D97-AF65-F5344CB8AC3E}">
        <p14:creationId xmlns:p14="http://schemas.microsoft.com/office/powerpoint/2010/main" val="3175321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7992888" cy="1296145"/>
          </a:xfrm>
          <a:solidFill>
            <a:schemeClr val="bg2">
              <a:lumMod val="90000"/>
            </a:schemeClr>
          </a:solidFill>
        </p:spPr>
        <p:txBody>
          <a:bodyPr>
            <a:normAutofit/>
          </a:bodyPr>
          <a:lstStyle/>
          <a:p>
            <a:r>
              <a:rPr lang="ru-RU" b="1" dirty="0" smtClean="0"/>
              <a:t>Изменение климата</a:t>
            </a:r>
            <a:endParaRPr lang="ru-RU" b="1" dirty="0"/>
          </a:p>
        </p:txBody>
      </p:sp>
      <p:sp>
        <p:nvSpPr>
          <p:cNvPr id="3" name="Объект 2"/>
          <p:cNvSpPr>
            <a:spLocks noGrp="1"/>
          </p:cNvSpPr>
          <p:nvPr>
            <p:ph idx="1"/>
          </p:nvPr>
        </p:nvSpPr>
        <p:spPr>
          <a:xfrm>
            <a:off x="611560" y="1700808"/>
            <a:ext cx="7992888" cy="4536503"/>
          </a:xfrm>
          <a:solidFill>
            <a:schemeClr val="accent4">
              <a:lumMod val="60000"/>
              <a:lumOff val="40000"/>
            </a:schemeClr>
          </a:solidFill>
        </p:spPr>
        <p:txBody>
          <a:bodyPr>
            <a:normAutofit/>
          </a:bodyPr>
          <a:lstStyle/>
          <a:p>
            <a:pPr lvl="0" algn="just">
              <a:buClr>
                <a:srgbClr val="0BD0D9"/>
              </a:buClr>
              <a:buSzPct val="95000"/>
              <a:buFont typeface="Wingdings 2"/>
              <a:buChar char=""/>
              <a:defRPr/>
            </a:pPr>
            <a:r>
              <a:rPr lang="ru-RU" sz="2000" dirty="0">
                <a:solidFill>
                  <a:prstClr val="black"/>
                </a:solidFill>
                <a:latin typeface="Constantia"/>
              </a:rPr>
              <a:t>Изменение климата затронет интересы всех жителей планеты. Причем это может продолжаться в течение длительного периода. </a:t>
            </a:r>
            <a:r>
              <a:rPr lang="ru-RU" sz="2000" dirty="0" smtClean="0">
                <a:solidFill>
                  <a:prstClr val="black"/>
                </a:solidFill>
                <a:latin typeface="Constantia"/>
              </a:rPr>
              <a:t>Кроме </a:t>
            </a:r>
            <a:r>
              <a:rPr lang="ru-RU" sz="2000" dirty="0">
                <a:solidFill>
                  <a:prstClr val="black"/>
                </a:solidFill>
                <a:latin typeface="Constantia"/>
              </a:rPr>
              <a:t>того, прогнозируемый подъем уровня мирового океана и в связи с этим затопление больших территорий суши, потребует не только строительства защитных сооружений, но и переселения целых народов, что может вызвать социальные потрясения. Большой проблемой этого плана явится влияние изменения климата на здоровье человека, и, прежде всего, необходимость адаптации его к новым климатическим условиям. </a:t>
            </a:r>
          </a:p>
          <a:p>
            <a:endParaRPr lang="ru-RU" sz="2000" dirty="0"/>
          </a:p>
        </p:txBody>
      </p:sp>
    </p:spTree>
    <p:extLst>
      <p:ext uri="{BB962C8B-B14F-4D97-AF65-F5344CB8AC3E}">
        <p14:creationId xmlns:p14="http://schemas.microsoft.com/office/powerpoint/2010/main" val="1329754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992887" cy="2376264"/>
          </a:xfrm>
          <a:solidFill>
            <a:schemeClr val="bg2">
              <a:lumMod val="90000"/>
            </a:schemeClr>
          </a:solidFill>
        </p:spPr>
        <p:txBody>
          <a:bodyPr>
            <a:normAutofit/>
          </a:bodyPr>
          <a:lstStyle/>
          <a:p>
            <a:r>
              <a:rPr lang="ru-RU" sz="2800" dirty="0" smtClean="0"/>
              <a:t>Из доклада РОСГИДРОМЕТА</a:t>
            </a:r>
            <a:br>
              <a:rPr lang="ru-RU" sz="2800" dirty="0" smtClean="0"/>
            </a:br>
            <a:r>
              <a:rPr lang="ru-RU" sz="3200" b="1" dirty="0" smtClean="0"/>
              <a:t>«Об особенностях климата в Российской Федерации»</a:t>
            </a:r>
            <a:br>
              <a:rPr lang="ru-RU" sz="3200" b="1" dirty="0" smtClean="0"/>
            </a:br>
            <a:r>
              <a:rPr lang="ru-RU" sz="2400" dirty="0" smtClean="0"/>
              <a:t>Распределение метеорологических опасных явлений на территории РФ</a:t>
            </a:r>
            <a:endParaRPr lang="ru-RU" sz="2400" dirty="0"/>
          </a:p>
        </p:txBody>
      </p:sp>
      <p:pic>
        <p:nvPicPr>
          <p:cNvPr id="4" name="Объект 3" descr="http://global-climate-change.ru/images/stories/report2012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59" y="2635250"/>
            <a:ext cx="7992887" cy="3890094"/>
          </a:xfrm>
          <a:prstGeom prst="rect">
            <a:avLst/>
          </a:prstGeom>
          <a:solidFill>
            <a:schemeClr val="accent4">
              <a:lumMod val="40000"/>
              <a:lumOff val="60000"/>
            </a:schemeClr>
          </a:solidFill>
          <a:ln>
            <a:noFill/>
          </a:ln>
        </p:spPr>
      </p:pic>
    </p:spTree>
    <p:extLst>
      <p:ext uri="{BB962C8B-B14F-4D97-AF65-F5344CB8AC3E}">
        <p14:creationId xmlns:p14="http://schemas.microsoft.com/office/powerpoint/2010/main" val="2035738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064895" cy="1687411"/>
          </a:xfrm>
          <a:solidFill>
            <a:schemeClr val="bg2">
              <a:lumMod val="90000"/>
            </a:schemeClr>
          </a:solidFill>
        </p:spPr>
        <p:txBody>
          <a:bodyPr>
            <a:noAutofit/>
          </a:bodyPr>
          <a:lstStyle/>
          <a:p>
            <a:r>
              <a:rPr lang="ru-RU" b="1" dirty="0" smtClean="0"/>
              <a:t>По данным РОСГИДРОМЕТА</a:t>
            </a:r>
            <a:endParaRPr lang="ru-RU" b="1" dirty="0"/>
          </a:p>
        </p:txBody>
      </p:sp>
      <p:sp>
        <p:nvSpPr>
          <p:cNvPr id="3" name="Объект 2"/>
          <p:cNvSpPr>
            <a:spLocks noGrp="1"/>
          </p:cNvSpPr>
          <p:nvPr>
            <p:ph idx="1"/>
          </p:nvPr>
        </p:nvSpPr>
        <p:spPr>
          <a:xfrm>
            <a:off x="539551" y="2020067"/>
            <a:ext cx="8064895" cy="4433269"/>
          </a:xfrm>
          <a:solidFill>
            <a:schemeClr val="accent4">
              <a:lumMod val="40000"/>
              <a:lumOff val="60000"/>
            </a:schemeClr>
          </a:solidFill>
        </p:spPr>
        <p:txBody>
          <a:bodyPr>
            <a:normAutofit/>
          </a:bodyPr>
          <a:lstStyle/>
          <a:p>
            <a:r>
              <a:rPr lang="ru-RU" b="1" i="1" dirty="0"/>
              <a:t>Опасные гидрометеорологические явления (ОЯ).</a:t>
            </a:r>
            <a:r>
              <a:rPr lang="ru-RU" dirty="0"/>
              <a:t> Общее число опасных гидрометеорологических явлений (ОЯ) (включая агрометеорологические и гидрологические) в 2012 г. составило 987. Это на 30% больше, чем в 2011 году, когда их было 760. Напомним, что в более ранние годы общее число гидрометеорологических ОЯ составило: в 2010 г. 972, 2009 г. 923, и в 2008 г.-1090. Из всех 987 ОЯ в 2012 г. 469 явления нанесли значительный ущерб отраслям экономики и жизнедеятельности населения.</a:t>
            </a:r>
          </a:p>
          <a:p>
            <a:endParaRPr lang="ru-RU" dirty="0"/>
          </a:p>
        </p:txBody>
      </p:sp>
    </p:spTree>
    <p:extLst>
      <p:ext uri="{BB962C8B-B14F-4D97-AF65-F5344CB8AC3E}">
        <p14:creationId xmlns:p14="http://schemas.microsoft.com/office/powerpoint/2010/main" val="476807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848872" cy="1152128"/>
          </a:xfrm>
          <a:solidFill>
            <a:schemeClr val="bg2">
              <a:lumMod val="90000"/>
            </a:schemeClr>
          </a:solidFill>
        </p:spPr>
        <p:txBody>
          <a:bodyPr>
            <a:normAutofit/>
          </a:bodyPr>
          <a:lstStyle/>
          <a:p>
            <a:r>
              <a:rPr lang="ru-RU" sz="3200" b="1" dirty="0" smtClean="0"/>
              <a:t>Что изучает экология</a:t>
            </a:r>
            <a:r>
              <a:rPr lang="en-US" sz="3200" b="1" dirty="0" smtClean="0"/>
              <a:t>?</a:t>
            </a:r>
            <a:endParaRPr lang="ru-RU" sz="3200" b="1" dirty="0"/>
          </a:p>
        </p:txBody>
      </p:sp>
      <p:sp useBgFill="1">
        <p:nvSpPr>
          <p:cNvPr id="3" name="Объект 2"/>
          <p:cNvSpPr>
            <a:spLocks noGrp="1"/>
          </p:cNvSpPr>
          <p:nvPr>
            <p:ph idx="1"/>
          </p:nvPr>
        </p:nvSpPr>
        <p:spPr>
          <a:xfrm>
            <a:off x="683568" y="1700808"/>
            <a:ext cx="7848872" cy="4608511"/>
          </a:xfrm>
        </p:spPr>
        <p:txBody>
          <a:bodyPr>
            <a:normAutofit/>
          </a:bodyPr>
          <a:lstStyle/>
          <a:p>
            <a:pPr marL="365760" lvl="1" indent="0" algn="just">
              <a:buNone/>
            </a:pPr>
            <a:r>
              <a:rPr lang="ru-RU" sz="2400" dirty="0">
                <a:solidFill>
                  <a:prstClr val="black"/>
                </a:solidFill>
                <a:latin typeface="Constantia"/>
              </a:rPr>
              <a:t>Слово </a:t>
            </a:r>
            <a:r>
              <a:rPr lang="ru-RU" sz="2400" b="1" dirty="0">
                <a:solidFill>
                  <a:prstClr val="black"/>
                </a:solidFill>
                <a:latin typeface="Constantia"/>
              </a:rPr>
              <a:t>«экология» </a:t>
            </a:r>
            <a:r>
              <a:rPr lang="ru-RU" sz="2400" dirty="0">
                <a:solidFill>
                  <a:prstClr val="black"/>
                </a:solidFill>
                <a:latin typeface="Constantia"/>
              </a:rPr>
              <a:t>происходит от греческих слов «</a:t>
            </a:r>
            <a:r>
              <a:rPr lang="ru-RU" sz="2400" dirty="0" err="1">
                <a:solidFill>
                  <a:prstClr val="black"/>
                </a:solidFill>
                <a:latin typeface="Constantia"/>
              </a:rPr>
              <a:t>oikos</a:t>
            </a:r>
            <a:r>
              <a:rPr lang="ru-RU" sz="2400" dirty="0">
                <a:solidFill>
                  <a:prstClr val="black"/>
                </a:solidFill>
                <a:latin typeface="Constantia"/>
              </a:rPr>
              <a:t>» - «дом, жилище» и «</a:t>
            </a:r>
            <a:r>
              <a:rPr lang="ru-RU" sz="2400" dirty="0" err="1">
                <a:solidFill>
                  <a:prstClr val="black"/>
                </a:solidFill>
                <a:latin typeface="Constantia"/>
              </a:rPr>
              <a:t>logos</a:t>
            </a:r>
            <a:r>
              <a:rPr lang="ru-RU" sz="2400" dirty="0">
                <a:solidFill>
                  <a:prstClr val="black"/>
                </a:solidFill>
                <a:latin typeface="Constantia"/>
              </a:rPr>
              <a:t>» - </a:t>
            </a:r>
            <a:r>
              <a:rPr lang="ru-RU" sz="2400" dirty="0" smtClean="0">
                <a:solidFill>
                  <a:prstClr val="black"/>
                </a:solidFill>
                <a:latin typeface="Constantia"/>
              </a:rPr>
              <a:t>это </a:t>
            </a:r>
            <a:r>
              <a:rPr lang="ru-RU" sz="2400" dirty="0">
                <a:solidFill>
                  <a:prstClr val="black"/>
                </a:solidFill>
                <a:latin typeface="Constantia"/>
              </a:rPr>
              <a:t>означает «наука». Э</a:t>
            </a:r>
            <a:r>
              <a:rPr lang="ru-RU" sz="2400" dirty="0" smtClean="0">
                <a:solidFill>
                  <a:prstClr val="black"/>
                </a:solidFill>
                <a:latin typeface="Constantia"/>
              </a:rPr>
              <a:t>кология </a:t>
            </a:r>
            <a:r>
              <a:rPr lang="ru-RU" sz="2400" dirty="0">
                <a:solidFill>
                  <a:prstClr val="black"/>
                </a:solidFill>
                <a:latin typeface="Constantia"/>
              </a:rPr>
              <a:t>– это наука о взаимодействии живых организмов с нашим общим домом – природой. </a:t>
            </a:r>
            <a:r>
              <a:rPr lang="ru-RU" sz="2400" dirty="0" smtClean="0">
                <a:solidFill>
                  <a:prstClr val="black"/>
                </a:solidFill>
                <a:latin typeface="Constantia"/>
              </a:rPr>
              <a:t>окружающей </a:t>
            </a:r>
            <a:r>
              <a:rPr lang="ru-RU" sz="2400" dirty="0">
                <a:solidFill>
                  <a:prstClr val="black"/>
                </a:solidFill>
                <a:latin typeface="Constantia"/>
              </a:rPr>
              <a:t>средой. Объектом изучения экологии могут стать, к примеру, организмы почвы, сама почва, вода, человек и т.д. Отдельный, заслуживающий особого внимания, раздел экологии занимается изучением и контролем воздействия человека на </a:t>
            </a:r>
            <a:r>
              <a:rPr lang="ru-RU" sz="2400" dirty="0" smtClean="0">
                <a:solidFill>
                  <a:prstClr val="black"/>
                </a:solidFill>
                <a:latin typeface="Constantia"/>
              </a:rPr>
              <a:t>природу.</a:t>
            </a:r>
            <a:endParaRPr lang="ru-RU" sz="2400" dirty="0"/>
          </a:p>
        </p:txBody>
      </p:sp>
    </p:spTree>
    <p:extLst>
      <p:ext uri="{BB962C8B-B14F-4D97-AF65-F5344CB8AC3E}">
        <p14:creationId xmlns:p14="http://schemas.microsoft.com/office/powerpoint/2010/main" val="2391236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08912" cy="2880320"/>
          </a:xfrm>
          <a:solidFill>
            <a:schemeClr val="accent4">
              <a:lumMod val="40000"/>
              <a:lumOff val="60000"/>
            </a:schemeClr>
          </a:solidFill>
        </p:spPr>
        <p:txBody>
          <a:bodyPr>
            <a:normAutofit fontScale="90000"/>
          </a:bodyPr>
          <a:lstStyle/>
          <a:p>
            <a:pPr marL="274320" lvl="0" indent="-274320">
              <a:spcBef>
                <a:spcPct val="20000"/>
              </a:spcBef>
              <a:defRPr/>
            </a:pPr>
            <a:r>
              <a:rPr lang="ru-RU" sz="4900" b="1" dirty="0" smtClean="0">
                <a:solidFill>
                  <a:prstClr val="black"/>
                </a:solidFill>
                <a:ea typeface="+mn-ea"/>
                <a:cs typeface="+mn-cs"/>
              </a:rPr>
              <a:t>Пути  решения проблемы</a:t>
            </a:r>
            <a:br>
              <a:rPr lang="ru-RU" sz="4900" b="1" dirty="0" smtClean="0">
                <a:solidFill>
                  <a:prstClr val="black"/>
                </a:solidFill>
                <a:ea typeface="+mn-ea"/>
                <a:cs typeface="+mn-cs"/>
              </a:rPr>
            </a:br>
            <a:r>
              <a:rPr lang="ru-RU" sz="1800" dirty="0" smtClean="0">
                <a:solidFill>
                  <a:prstClr val="black"/>
                </a:solidFill>
                <a:ea typeface="+mn-ea"/>
                <a:cs typeface="+mn-cs"/>
              </a:rPr>
              <a:t>Подлинная </a:t>
            </a:r>
            <a:r>
              <a:rPr lang="ru-RU" sz="1800" dirty="0">
                <a:solidFill>
                  <a:prstClr val="black"/>
                </a:solidFill>
                <a:ea typeface="+mn-ea"/>
                <a:cs typeface="+mn-cs"/>
              </a:rPr>
              <a:t>перспектива выхода из экологического кризиса – в изменении производственной деятельности человека, его образа жизни, его сознания. Научно-технический прогресс создаёт не только перегрузки для природы; в наиболее прогрессивных технологиях он даёт средства предотвращения негативных воздействий, создаёт возможности экологически чистого производства. Возникла не только острая необходимость, но и возможность изменить суть технологической цивилизации, придать ей природоохранительный характер.</a:t>
            </a:r>
            <a:br>
              <a:rPr lang="ru-RU" sz="1800" dirty="0">
                <a:solidFill>
                  <a:prstClr val="black"/>
                </a:solidFill>
                <a:ea typeface="+mn-ea"/>
                <a:cs typeface="+mn-cs"/>
              </a:rPr>
            </a:br>
            <a:r>
              <a:rPr lang="ru-RU" sz="1800" dirty="0">
                <a:solidFill>
                  <a:prstClr val="black"/>
                </a:solidFill>
                <a:ea typeface="+mn-ea"/>
                <a:cs typeface="+mn-cs"/>
              </a:rPr>
              <a:t/>
            </a:r>
            <a:br>
              <a:rPr lang="ru-RU" sz="1800" dirty="0">
                <a:solidFill>
                  <a:prstClr val="black"/>
                </a:solidFill>
                <a:ea typeface="+mn-ea"/>
                <a:cs typeface="+mn-cs"/>
              </a:rPr>
            </a:br>
            <a:endParaRPr lang="ru-RU" sz="1800" dirty="0"/>
          </a:p>
        </p:txBody>
      </p:sp>
      <p:pic>
        <p:nvPicPr>
          <p:cNvPr id="6" name="Picture 2" descr="E:\экология\fon lend .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068960"/>
            <a:ext cx="820891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700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0" y="1"/>
            <a:ext cx="9143999" cy="1124743"/>
          </a:xfrm>
        </p:spPr>
        <p:txBody>
          <a:bodyPr/>
          <a:lstStyle/>
          <a:p>
            <a:r>
              <a:rPr lang="ru-RU" b="1" dirty="0" smtClean="0"/>
              <a:t>Почему надо беречь природу</a:t>
            </a:r>
            <a:r>
              <a:rPr lang="en-US" b="1" dirty="0" smtClean="0"/>
              <a:t>?</a:t>
            </a:r>
            <a:endParaRPr lang="ru-RU" b="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5067" y="1124744"/>
            <a:ext cx="7676443" cy="5328593"/>
          </a:xfrm>
        </p:spPr>
      </p:pic>
    </p:spTree>
    <p:extLst>
      <p:ext uri="{BB962C8B-B14F-4D97-AF65-F5344CB8AC3E}">
        <p14:creationId xmlns:p14="http://schemas.microsoft.com/office/powerpoint/2010/main" val="29176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65117"/>
            <a:ext cx="7920880" cy="1296144"/>
          </a:xfrm>
          <a:solidFill>
            <a:schemeClr val="bg2">
              <a:lumMod val="90000"/>
            </a:schemeClr>
          </a:solidFill>
        </p:spPr>
        <p:txBody>
          <a:bodyPr>
            <a:normAutofit/>
          </a:bodyPr>
          <a:lstStyle/>
          <a:p>
            <a:r>
              <a:rPr lang="ru-RU" b="1" dirty="0" smtClean="0"/>
              <a:t>Вспомним редкие растения</a:t>
            </a:r>
            <a:endParaRPr lang="ru-RU" b="1" dirty="0"/>
          </a:p>
        </p:txBody>
      </p:sp>
      <p:sp>
        <p:nvSpPr>
          <p:cNvPr id="3" name="Объект 2"/>
          <p:cNvSpPr>
            <a:spLocks noGrp="1"/>
          </p:cNvSpPr>
          <p:nvPr>
            <p:ph idx="1"/>
          </p:nvPr>
        </p:nvSpPr>
        <p:spPr/>
        <p:txBody>
          <a:bodyPr/>
          <a:lstStyle/>
          <a:p>
            <a:endParaRPr lang="ru-RU" dirty="0"/>
          </a:p>
        </p:txBody>
      </p:sp>
      <p:pic>
        <p:nvPicPr>
          <p:cNvPr id="3074" name="Picture 2" descr="http://www.bugaga.ru/uploads/posts/2012-04/1335219395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92088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242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920880" cy="1296145"/>
          </a:xfrm>
          <a:solidFill>
            <a:schemeClr val="bg2">
              <a:lumMod val="90000"/>
            </a:schemeClr>
          </a:solidFill>
        </p:spPr>
        <p:txBody>
          <a:bodyPr>
            <a:normAutofit/>
          </a:bodyPr>
          <a:lstStyle/>
          <a:p>
            <a:r>
              <a:rPr lang="ru-RU" b="1" dirty="0" smtClean="0"/>
              <a:t>Орхидея</a:t>
            </a:r>
            <a:endParaRPr lang="ru-RU" b="1" dirty="0"/>
          </a:p>
        </p:txBody>
      </p:sp>
      <p:sp useBgFill="1">
        <p:nvSpPr>
          <p:cNvPr id="3" name="Объект 2"/>
          <p:cNvSpPr>
            <a:spLocks noGrp="1"/>
          </p:cNvSpPr>
          <p:nvPr>
            <p:ph idx="1"/>
          </p:nvPr>
        </p:nvSpPr>
        <p:spPr>
          <a:xfrm>
            <a:off x="611560" y="1628800"/>
            <a:ext cx="7920880" cy="4680519"/>
          </a:xfrm>
        </p:spPr>
        <p:txBody>
          <a:bodyPr>
            <a:normAutofit lnSpcReduction="10000"/>
          </a:bodyPr>
          <a:lstStyle/>
          <a:p>
            <a:r>
              <a:rPr lang="ru-RU" dirty="0"/>
              <a:t>Орхидея-призрак не только редкое растение, но еще и очень интересное. Оно считалось вымершим на протяжении 20 лет, но совсем недавно вновь реабилитировалось. Эти растения настолько редки, что естественное размножение стало почти невозможным. Питаются они вовсе не от процесса фотосинтеза, поскольку у них нет листьев. Для питания орхидеям-призракам нужен особый вид грибов, который прикрепляется к корням растения и питает его. </a:t>
            </a:r>
            <a:br>
              <a:rPr lang="ru-RU" dirty="0"/>
            </a:b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3845126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920880" cy="1368149"/>
          </a:xfrm>
          <a:solidFill>
            <a:schemeClr val="bg2">
              <a:lumMod val="90000"/>
            </a:schemeClr>
          </a:solidFill>
        </p:spPr>
        <p:txBody>
          <a:bodyPr>
            <a:noAutofit/>
          </a:bodyPr>
          <a:lstStyle/>
          <a:p>
            <a:r>
              <a:rPr lang="ru-RU" sz="4000" b="1" dirty="0" smtClean="0"/>
              <a:t>Что мы знаем об этих растениях</a:t>
            </a:r>
            <a:r>
              <a:rPr lang="en-US" sz="4000" b="1" dirty="0" smtClean="0"/>
              <a:t>?</a:t>
            </a:r>
            <a:endParaRPr lang="ru-RU" sz="40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700806"/>
            <a:ext cx="3888432" cy="453650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700807"/>
            <a:ext cx="4104456" cy="4536505"/>
          </a:xfrm>
          <a:prstGeom prst="rect">
            <a:avLst/>
          </a:prstGeom>
        </p:spPr>
      </p:pic>
    </p:spTree>
    <p:extLst>
      <p:ext uri="{BB962C8B-B14F-4D97-AF65-F5344CB8AC3E}">
        <p14:creationId xmlns:p14="http://schemas.microsoft.com/office/powerpoint/2010/main" val="3566017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920880" cy="1687411"/>
          </a:xfrm>
          <a:solidFill>
            <a:schemeClr val="bg2">
              <a:lumMod val="90000"/>
            </a:schemeClr>
          </a:solidFill>
        </p:spPr>
        <p:txBody>
          <a:bodyPr>
            <a:normAutofit/>
          </a:bodyPr>
          <a:lstStyle/>
          <a:p>
            <a:r>
              <a:rPr lang="ru-RU" b="1" dirty="0" smtClean="0"/>
              <a:t>Дневник-концентрат</a:t>
            </a:r>
            <a:r>
              <a:rPr lang="ru-RU" sz="2800" b="1" dirty="0" smtClean="0"/>
              <a:t/>
            </a:r>
            <a:br>
              <a:rPr lang="ru-RU" sz="2800" b="1" dirty="0" smtClean="0"/>
            </a:br>
            <a:r>
              <a:rPr lang="ru-RU" sz="2000" b="1" dirty="0" smtClean="0"/>
              <a:t>Очень редкий хищный цветок, питающийся мухами и даже небольшими мышами</a:t>
            </a:r>
            <a:endParaRPr lang="ru-RU" sz="2000" b="1"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8" y="1988840"/>
            <a:ext cx="7888972" cy="4320479"/>
          </a:xfrm>
        </p:spPr>
      </p:pic>
    </p:spTree>
    <p:extLst>
      <p:ext uri="{BB962C8B-B14F-4D97-AF65-F5344CB8AC3E}">
        <p14:creationId xmlns:p14="http://schemas.microsoft.com/office/powerpoint/2010/main" val="850006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992887" cy="1687411"/>
          </a:xfrm>
          <a:solidFill>
            <a:schemeClr val="bg2">
              <a:lumMod val="90000"/>
            </a:schemeClr>
          </a:solidFill>
        </p:spPr>
        <p:txBody>
          <a:bodyPr/>
          <a:lstStyle/>
          <a:p>
            <a:r>
              <a:rPr lang="ru-RU" b="1" dirty="0" smtClean="0"/>
              <a:t>Чем интересен муравей</a:t>
            </a:r>
            <a:r>
              <a:rPr lang="en-US" b="1" dirty="0" smtClean="0"/>
              <a:t>?</a:t>
            </a:r>
            <a:endParaRPr lang="ru-RU" b="1"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35968" t="23978" r="28065" b="44050"/>
          <a:stretch/>
        </p:blipFill>
        <p:spPr>
          <a:xfrm>
            <a:off x="611559" y="2020067"/>
            <a:ext cx="7992887" cy="4289253"/>
          </a:xfrm>
        </p:spPr>
      </p:pic>
    </p:spTree>
    <p:extLst>
      <p:ext uri="{BB962C8B-B14F-4D97-AF65-F5344CB8AC3E}">
        <p14:creationId xmlns:p14="http://schemas.microsoft.com/office/powerpoint/2010/main" val="517339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992888" cy="1543395"/>
          </a:xfrm>
          <a:solidFill>
            <a:schemeClr val="bg2">
              <a:lumMod val="90000"/>
            </a:schemeClr>
          </a:solidFill>
        </p:spPr>
        <p:txBody>
          <a:bodyPr>
            <a:normAutofit/>
          </a:bodyPr>
          <a:lstStyle/>
          <a:p>
            <a:r>
              <a:rPr lang="ru-RU" b="1" dirty="0" smtClean="0"/>
              <a:t>Вспомним правила друзей природы</a:t>
            </a:r>
            <a:endParaRPr lang="ru-RU"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906" y="1876051"/>
            <a:ext cx="8027534" cy="4433268"/>
          </a:xfrm>
        </p:spPr>
      </p:pic>
    </p:spTree>
    <p:extLst>
      <p:ext uri="{BB962C8B-B14F-4D97-AF65-F5344CB8AC3E}">
        <p14:creationId xmlns:p14="http://schemas.microsoft.com/office/powerpoint/2010/main" val="27819509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413</TotalTime>
  <Words>747</Words>
  <Application>Microsoft Office PowerPoint</Application>
  <PresentationFormat>Экран (4:3)</PresentationFormat>
  <Paragraphs>32</Paragraphs>
  <Slides>20</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20</vt:i4>
      </vt:variant>
    </vt:vector>
  </HeadingPairs>
  <TitlesOfParts>
    <vt:vector size="31" baseType="lpstr">
      <vt:lpstr>Arial</vt:lpstr>
      <vt:lpstr>Brush Script MT</vt:lpstr>
      <vt:lpstr>Calibri</vt:lpstr>
      <vt:lpstr>Constantia</vt:lpstr>
      <vt:lpstr>Franklin Gothic Book</vt:lpstr>
      <vt:lpstr>Helvetica</vt:lpstr>
      <vt:lpstr>Rage Italic</vt:lpstr>
      <vt:lpstr>Times New Roman</vt:lpstr>
      <vt:lpstr>Verdana</vt:lpstr>
      <vt:lpstr>Wingdings 2</vt:lpstr>
      <vt:lpstr>Кнопка</vt:lpstr>
      <vt:lpstr>  Классный час  в 4 «Б» классе «Экология и культура- будущее России»  Учитель  Зуйлова Н. М.     </vt:lpstr>
      <vt:lpstr>Что изучает экология?</vt:lpstr>
      <vt:lpstr>Почему надо беречь природу?</vt:lpstr>
      <vt:lpstr>Вспомним редкие растения</vt:lpstr>
      <vt:lpstr>Орхидея</vt:lpstr>
      <vt:lpstr>Что мы знаем об этих растениях?</vt:lpstr>
      <vt:lpstr>Дневник-концентрат Очень редкий хищный цветок, питающийся мухами и даже небольшими мышами</vt:lpstr>
      <vt:lpstr>Чем интересен муравей?</vt:lpstr>
      <vt:lpstr>Вспомним правила друзей природы</vt:lpstr>
      <vt:lpstr>Правила поведения в зоопарке</vt:lpstr>
      <vt:lpstr>Что загрязняет атмосферу нашего города?</vt:lpstr>
      <vt:lpstr>Экология автомобильного транспорта</vt:lpstr>
      <vt:lpstr>Что загрязняет атмосферу нашего города?</vt:lpstr>
      <vt:lpstr>Реутовский пруд</vt:lpstr>
      <vt:lpstr>Причины возникновения экологических проблем</vt:lpstr>
      <vt:lpstr>Экология. Фабрики и заводы.</vt:lpstr>
      <vt:lpstr>Изменение климата</vt:lpstr>
      <vt:lpstr>Из доклада РОСГИДРОМЕТА «Об особенностях климата в Российской Федерации» Распределение метеорологических опасных явлений на территории РФ</vt:lpstr>
      <vt:lpstr>По данным РОСГИДРОМЕТА</vt:lpstr>
      <vt:lpstr>Пути  решения проблемы Подлинная перспектива выхода из экологического кризиса – в изменении производственной деятельности человека, его образа жизни, его сознания. Научно-технический прогресс создаёт не только перегрузки для природы; в наиболее прогрессивных технологиях он даёт средства предотвращения негативных воздействий, создаёт возможности экологически чистого производства. Возникла не только острая необходимость, но и возможность изменить суть технологической цивилизации, придать ей природоохранительный характер.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поведения в зоопарке</dc:title>
  <dc:creator>Нина</dc:creator>
  <cp:lastModifiedBy>School</cp:lastModifiedBy>
  <cp:revision>42</cp:revision>
  <cp:lastPrinted>2013-11-11T13:26:47Z</cp:lastPrinted>
  <dcterms:created xsi:type="dcterms:W3CDTF">2013-11-09T13:22:58Z</dcterms:created>
  <dcterms:modified xsi:type="dcterms:W3CDTF">2013-11-12T05:59:48Z</dcterms:modified>
</cp:coreProperties>
</file>