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57" r:id="rId5"/>
    <p:sldId id="275" r:id="rId6"/>
    <p:sldId id="266" r:id="rId7"/>
    <p:sldId id="272" r:id="rId8"/>
    <p:sldId id="261" r:id="rId9"/>
    <p:sldId id="27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A0A3-A89F-46A0-B41B-A5840260EC2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DCC6-8646-43ED-9400-3AB047270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0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DCC6-8646-43ED-9400-3AB0472700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2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4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8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DB4D-A16C-4375-99CE-410208303872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5D4-D5E1-4CE2-BAEC-D13AC5C7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f548.blogspot.com/2011/11/learningappsorg_07.html" TargetMode="External"/><Relationship Id="rId3" Type="http://schemas.openxmlformats.org/officeDocument/2006/relationships/hyperlink" Target="http://inf548.blogspot.com/2011/04/on-line-studystack.html" TargetMode="External"/><Relationship Id="rId7" Type="http://schemas.openxmlformats.org/officeDocument/2006/relationships/hyperlink" Target="http://inf548.blogspot.com/2011/11/learningappsorg_03.html" TargetMode="External"/><Relationship Id="rId12" Type="http://schemas.openxmlformats.org/officeDocument/2006/relationships/hyperlink" Target="http://www.tgl.net.ru/wiki/index.php/%D0%9A%D0%B0%D0%BA_%D1%80%D0%B0%D0%B1%D0%BE%D1%82%D0%B0%D1%82%D1%8C_%D1%81_%D1%81%D0%B5%D1%80%D0%B2%D0%B8%D1%81%D0%BE%D0%BC_Classtool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nf548.blogspot.com/2011/10/learningappsorg.html" TargetMode="External"/><Relationship Id="rId11" Type="http://schemas.openxmlformats.org/officeDocument/2006/relationships/hyperlink" Target="http://inf548.blogspot.com/2010/03/on-line.html" TargetMode="External"/><Relationship Id="rId5" Type="http://schemas.openxmlformats.org/officeDocument/2006/relationships/hyperlink" Target="http://blognauroke.blogspot.com/2011/05/studystack.html" TargetMode="External"/><Relationship Id="rId10" Type="http://schemas.openxmlformats.org/officeDocument/2006/relationships/hyperlink" Target="http://inf548.blogspot.com/2011/11/2-learningappsorg.html" TargetMode="External"/><Relationship Id="rId4" Type="http://schemas.openxmlformats.org/officeDocument/2006/relationships/hyperlink" Target="http://www.schoolnano.ru/node/1286" TargetMode="External"/><Relationship Id="rId9" Type="http://schemas.openxmlformats.org/officeDocument/2006/relationships/hyperlink" Target="http://inf548.blogspot.com/2011/11/learningappsorg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Интеграция педагогических и информационных технологий в проектировании урока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Игровые технологии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456855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 МБОУ СОШ №5 г. Реутов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Зуйлова Н. 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Сервисы </a:t>
            </a:r>
            <a:r>
              <a:rPr lang="ru-RU" sz="3200" dirty="0" err="1"/>
              <a:t>Web</a:t>
            </a:r>
            <a:r>
              <a:rPr lang="ru-RU" sz="3200" dirty="0"/>
              <a:t> 2.0, позволяющие создать дидактические игры для школьников: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сервис </a:t>
            </a:r>
            <a:r>
              <a:rPr lang="ru-RU" b="1" dirty="0" err="1"/>
              <a:t>Studystack</a:t>
            </a:r>
            <a:endParaRPr lang="ru-RU" dirty="0"/>
          </a:p>
          <a:p>
            <a:r>
              <a:rPr lang="ru-RU" dirty="0">
                <a:hlinkClick r:id="rId3" tooltip="http://inf548.blogspot.com/2011/04/on-line-studystack.html"/>
              </a:rPr>
              <a:t>Создание обучающих игр </a:t>
            </a:r>
            <a:r>
              <a:rPr lang="ru-RU" dirty="0" err="1">
                <a:hlinkClick r:id="rId3" tooltip="http://inf548.blogspot.com/2011/04/on-line-studystack.html"/>
              </a:rPr>
              <a:t>on-line</a:t>
            </a:r>
            <a:r>
              <a:rPr lang="ru-RU" dirty="0">
                <a:hlinkClick r:id="rId3" tooltip="http://inf548.blogspot.com/2011/04/on-line-studystack.html"/>
              </a:rPr>
              <a:t>.</a:t>
            </a:r>
            <a:endParaRPr lang="ru-RU" dirty="0"/>
          </a:p>
          <a:p>
            <a:r>
              <a:rPr lang="ru-RU" dirty="0">
                <a:hlinkClick r:id="rId4" tooltip="http://www.schoolnano.ru/node/1286"/>
              </a:rPr>
              <a:t>Создание учебных игр.</a:t>
            </a:r>
            <a:endParaRPr lang="ru-RU" dirty="0"/>
          </a:p>
          <a:p>
            <a:r>
              <a:rPr lang="ru-RU" dirty="0">
                <a:hlinkClick r:id="rId5" tooltip="http://blognauroke.blogspot.com/2011/05/studystack.html"/>
              </a:rPr>
              <a:t>Создаем задания для самоконтроля.</a:t>
            </a:r>
            <a:endParaRPr lang="ru-RU" dirty="0"/>
          </a:p>
          <a:p>
            <a:r>
              <a:rPr lang="ru-RU" b="1" dirty="0"/>
              <a:t>сервис </a:t>
            </a:r>
            <a:r>
              <a:rPr lang="ru-RU" b="1" dirty="0" err="1"/>
              <a:t>Learningapps</a:t>
            </a:r>
            <a:endParaRPr lang="ru-RU" dirty="0"/>
          </a:p>
          <a:p>
            <a:r>
              <a:rPr lang="ru-RU" u="sng" dirty="0" err="1">
                <a:hlinkClick r:id="rId6" tooltip="http://inf548.blogspot.com/2011/10/learningappsorg.html"/>
              </a:rPr>
              <a:t>Пазл</a:t>
            </a:r>
            <a:r>
              <a:rPr lang="ru-RU" u="sng" dirty="0">
                <a:hlinkClick r:id="rId6" tooltip="http://inf548.blogspot.com/2011/10/learningappsorg.html"/>
              </a:rPr>
              <a:t> на проверку знаний.</a:t>
            </a:r>
            <a:endParaRPr lang="ru-RU" dirty="0"/>
          </a:p>
          <a:p>
            <a:r>
              <a:rPr lang="ru-RU" dirty="0">
                <a:hlinkClick r:id="rId7" tooltip="http://inf548.blogspot.com/2011/11/learningappsorg_03.html"/>
              </a:rPr>
              <a:t>Игра "Найди пару маркеру"</a:t>
            </a:r>
            <a:endParaRPr lang="ru-RU" dirty="0"/>
          </a:p>
          <a:p>
            <a:r>
              <a:rPr lang="ru-RU" dirty="0">
                <a:hlinkClick r:id="rId8" tooltip="http://inf548.blogspot.com/2011/11/learningappsorg_07.html"/>
              </a:rPr>
              <a:t>Игра "Найди пару"</a:t>
            </a:r>
            <a:endParaRPr lang="ru-RU" dirty="0"/>
          </a:p>
          <a:p>
            <a:r>
              <a:rPr lang="ru-RU" dirty="0">
                <a:hlinkClick r:id="rId9" tooltip="http://inf548.blogspot.com/2011/11/learningappsorg.html"/>
              </a:rPr>
              <a:t>Игра "Расположи в порядке"</a:t>
            </a:r>
            <a:endParaRPr lang="ru-RU" dirty="0"/>
          </a:p>
          <a:p>
            <a:r>
              <a:rPr lang="ru-RU" dirty="0">
                <a:hlinkClick r:id="rId10" tooltip="http://inf548.blogspot.com/2011/11/2-learningappsorg.html"/>
              </a:rPr>
              <a:t>Игра "Расположи в порядке" - вариант 2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сервис </a:t>
            </a:r>
            <a:r>
              <a:rPr lang="en-US" b="1" dirty="0" err="1"/>
              <a:t>WordSearchMaker</a:t>
            </a:r>
            <a:endParaRPr lang="en-US" dirty="0"/>
          </a:p>
          <a:p>
            <a:r>
              <a:rPr lang="ru-RU" u="sng" dirty="0">
                <a:hlinkClick r:id="rId11" tooltip="http://inf548.blogspot.com/2010/03/on-line.html"/>
              </a:rPr>
              <a:t>Игры </a:t>
            </a:r>
            <a:r>
              <a:rPr lang="en-US" u="sng" dirty="0">
                <a:hlinkClick r:id="rId11" tooltip="http://inf548.blogspot.com/2010/03/on-line.html"/>
              </a:rPr>
              <a:t>on-line </a:t>
            </a:r>
            <a:r>
              <a:rPr lang="ru-RU" u="sng" dirty="0">
                <a:hlinkClick r:id="rId11" tooltip="http://inf548.blogspot.com/2010/03/on-line.html"/>
              </a:rPr>
              <a:t>на уроке. "Найди слово"</a:t>
            </a:r>
            <a:endParaRPr lang="ru-RU" dirty="0"/>
          </a:p>
          <a:p>
            <a:r>
              <a:rPr lang="en-US" b="1" dirty="0">
                <a:hlinkClick r:id="rId12"/>
              </a:rPr>
              <a:t>Classtools.net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«Игра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искра, зажигающая огонёк пытливости и любознательности». (</a:t>
            </a:r>
            <a:r>
              <a:rPr lang="ru-RU" i="1" dirty="0" err="1"/>
              <a:t>В.А.Сухомлинский</a:t>
            </a:r>
            <a:r>
              <a:rPr lang="ru-RU" i="1" dirty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62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Селевко Г. 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826768" cy="4641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2600" dirty="0" smtClean="0"/>
              <a:t>В </a:t>
            </a:r>
            <a:r>
              <a:rPr lang="ru-RU" sz="2600" dirty="0"/>
              <a:t>арсенале педагогики начальной школы содержатся игры, </a:t>
            </a:r>
            <a:r>
              <a:rPr lang="ru-RU" sz="2600" dirty="0" smtClean="0"/>
              <a:t>способствующие обогащению и закреплению </a:t>
            </a:r>
          </a:p>
          <a:p>
            <a:pPr marL="0" indent="0">
              <a:buNone/>
            </a:pPr>
            <a:r>
              <a:rPr lang="ru-RU" sz="2600" dirty="0" smtClean="0"/>
              <a:t>у </a:t>
            </a:r>
            <a:r>
              <a:rPr lang="ru-RU" sz="2600" dirty="0"/>
              <a:t>детей бытового словаря, связной речи; игры, </a:t>
            </a:r>
            <a:r>
              <a:rPr lang="ru-RU" sz="2600" dirty="0" smtClean="0"/>
              <a:t>направленные </a:t>
            </a:r>
            <a:r>
              <a:rPr lang="ru-RU" sz="2600" dirty="0"/>
              <a:t>на развитие числовых представлений, обучение счету, и игры, развивающие память, </a:t>
            </a:r>
            <a:r>
              <a:rPr lang="ru-RU" sz="2600" dirty="0" err="1"/>
              <a:t>вни</a:t>
            </a:r>
            <a:r>
              <a:rPr lang="ru-RU" sz="2600" dirty="0"/>
              <a:t>- мание, наблюдательность, укрепляющие </a:t>
            </a:r>
            <a:r>
              <a:rPr lang="ru-RU" sz="2600" dirty="0" smtClean="0"/>
              <a:t>волю». </a:t>
            </a:r>
          </a:p>
          <a:p>
            <a:pPr marL="0" indent="0">
              <a:buNone/>
            </a:pPr>
            <a:r>
              <a:rPr lang="ru-RU" sz="2600" dirty="0" smtClean="0"/>
              <a:t>Селевко Г. К.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371357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</a:t>
            </a:r>
            <a:r>
              <a:rPr lang="ru-RU" sz="3600" dirty="0" smtClean="0"/>
              <a:t>гры, воспитывающие </a:t>
            </a:r>
            <a:r>
              <a:rPr lang="ru-RU" sz="3600" dirty="0"/>
              <a:t>умение владеть собой, быстроту реакции на слово, </a:t>
            </a:r>
            <a:r>
              <a:rPr lang="ru-RU" sz="3600" dirty="0" smtClean="0"/>
              <a:t>фонематический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слух, </a:t>
            </a:r>
            <a:r>
              <a:rPr lang="ru-RU" sz="3600" dirty="0" smtClean="0"/>
              <a:t>смекалку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Интерактивная доска даёт очень много возможностей для учителя. Многие дети, особенно это свойственно младшим школьникам, боятся или стесняются выйти к доске, эту проблему тоже легко решить, используя интерактивную доску, так как детям очень нравится </a:t>
            </a:r>
            <a:r>
              <a:rPr lang="ru-RU" dirty="0" err="1" smtClean="0"/>
              <a:t>всѐ</a:t>
            </a:r>
            <a:r>
              <a:rPr lang="ru-RU" dirty="0" smtClean="0"/>
              <a:t>, что связано с компьютерами, они с удовольствием вовлекаются в учебный процесс, в классе не остаётся равнодушных.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7918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08104" y="1988840"/>
            <a:ext cx="3178696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интерактивной </a:t>
            </a:r>
            <a:r>
              <a:rPr lang="ru-RU" dirty="0" smtClean="0"/>
              <a:t>доске можно продемонстрировать всё, что имеется на компьютере учителя. </a:t>
            </a:r>
            <a:r>
              <a:rPr lang="ru-RU" dirty="0"/>
              <a:t>М</a:t>
            </a:r>
            <a:r>
              <a:rPr lang="ru-RU" dirty="0" smtClean="0"/>
              <a:t>ожно передвигать объекты и надписи, добавлять комментарии к текстам, рисункам и диаграммам, добавлять цвета. Можно сканировать  страницы учебника, тетради, вывести на доску и делать правки.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608511" cy="3456384"/>
          </a:xfrm>
        </p:spPr>
      </p:pic>
    </p:spTree>
    <p:extLst>
      <p:ext uri="{BB962C8B-B14F-4D97-AF65-F5344CB8AC3E}">
        <p14:creationId xmlns:p14="http://schemas.microsoft.com/office/powerpoint/2010/main" val="7658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Игра на развитие памяти «Что изменилось?»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/>
              <a:t>На слайде изображены несколько предметов. Учащимся предлагают их рассмотреть и запомнить. Учитель меняет предметы местами или добавляет. Дети отвечают, что изменилось…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Игра  «Часовые стрелки»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Пара № </a:t>
            </a:r>
            <a:r>
              <a:rPr lang="ru-RU" sz="2400" dirty="0" smtClean="0"/>
              <a:t>1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Договоритесь, кто будет часовой стрелкой, </a:t>
            </a:r>
            <a:r>
              <a:rPr lang="ru-RU" sz="2400" dirty="0" smtClean="0"/>
              <a:t> а </a:t>
            </a:r>
            <a:r>
              <a:rPr lang="ru-RU" sz="2400" dirty="0"/>
              <a:t>кто – минутной.</a:t>
            </a:r>
          </a:p>
          <a:p>
            <a:pPr marL="0" indent="0">
              <a:buNone/>
            </a:pPr>
            <a:r>
              <a:rPr lang="ru-RU" sz="2400" dirty="0"/>
              <a:t>2. Вам надо показать 3 часа 5 </a:t>
            </a:r>
            <a:r>
              <a:rPr lang="ru-RU" sz="2400" dirty="0" smtClean="0"/>
              <a:t>минут.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420888"/>
            <a:ext cx="1800200" cy="61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9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«В </a:t>
            </a:r>
            <a:r>
              <a:rPr lang="ru-RU" dirty="0"/>
              <a:t>отечественной педагогике имеется ряд </a:t>
            </a:r>
            <a:r>
              <a:rPr lang="ru-RU" dirty="0" smtClean="0"/>
              <a:t>игровых </a:t>
            </a:r>
            <a:r>
              <a:rPr lang="ru-RU" dirty="0"/>
              <a:t>технологий («Сам </a:t>
            </a:r>
            <a:r>
              <a:rPr lang="ru-RU" dirty="0" err="1"/>
              <a:t>Самыч</a:t>
            </a:r>
            <a:r>
              <a:rPr lang="ru-RU" dirty="0"/>
              <a:t>» В.В. </a:t>
            </a:r>
            <a:r>
              <a:rPr lang="ru-RU" dirty="0" err="1"/>
              <a:t>Репкина</a:t>
            </a:r>
            <a:r>
              <a:rPr lang="ru-RU" dirty="0"/>
              <a:t>, «</a:t>
            </a:r>
            <a:r>
              <a:rPr lang="ru-RU" dirty="0" err="1"/>
              <a:t>Мумми</a:t>
            </a:r>
            <a:r>
              <a:rPr lang="ru-RU" dirty="0"/>
              <a:t>-тролли» томских авторов, персонажи «Волшебника Изумрудного </a:t>
            </a:r>
            <a:r>
              <a:rPr lang="ru-RU" dirty="0" smtClean="0"/>
              <a:t>города</a:t>
            </a:r>
            <a:r>
              <a:rPr lang="ru-RU" dirty="0"/>
              <a:t>», «Приключений Буратино» и т.д.), встроенных в основное содержание </a:t>
            </a:r>
            <a:r>
              <a:rPr lang="ru-RU" dirty="0" smtClean="0"/>
              <a:t>обучения».</a:t>
            </a:r>
          </a:p>
          <a:p>
            <a:pPr marL="0" indent="0">
              <a:buNone/>
            </a:pPr>
            <a:r>
              <a:rPr lang="ru-RU" dirty="0" smtClean="0"/>
              <a:t>Селевко Г. К.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Игровая ситуация</a:t>
            </a:r>
          </a:p>
          <a:p>
            <a:pPr marL="0" indent="0">
              <a:buNone/>
            </a:pPr>
            <a:r>
              <a:rPr lang="ru-RU" dirty="0"/>
              <a:t>В игровой модели учебного процесса создание проблемной ситуации происходит через введение игровой ситуации. Для этого на уроках используются образы сказочных персонажей, которых необходимо обучить или помочь им выбраться из сложной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6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верный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412776"/>
            <a:ext cx="5410945" cy="47133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6444" y="1556792"/>
            <a:ext cx="28540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cs typeface="Arial" charset="0"/>
              </a:rPr>
              <a:t>Сказочные человечки дали определение корню и привели примеры родственных слов. Кто из них выполнил все правильно?</a:t>
            </a:r>
          </a:p>
          <a:p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8" y="2132856"/>
            <a:ext cx="5409615" cy="3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292079" y="5929313"/>
            <a:ext cx="3709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рисунки детей</a:t>
            </a:r>
            <a:endParaRPr lang="ru-RU" dirty="0"/>
          </a:p>
        </p:txBody>
      </p:sp>
      <p:pic>
        <p:nvPicPr>
          <p:cNvPr id="2050" name="Picture 2" descr="F:\Алине на школьный сайт\графич.рисунки детей\деревня Рогулева Наст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72814"/>
            <a:ext cx="2286110" cy="13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лине на школьный сайт\графич.рисунки детей\особняк Пузенков Русл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0773"/>
            <a:ext cx="2492624" cy="13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лине на школьный сайт\графич.рисунки детей\Пузенков Руслан домик в деревн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5756"/>
            <a:ext cx="2282096" cy="128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Алине на школьный сайт\графич.рисунки детей\Цыпленков Максим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2" y="5013176"/>
            <a:ext cx="2459199" cy="13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Алине на школьный сайт\графич.рисунки детей\Новикова Ксения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20727"/>
            <a:ext cx="2282096" cy="14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Алине на школьный сайт\графич.рисунки детей\Пузенков Руслан гор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25235" y="3261580"/>
            <a:ext cx="2459198" cy="14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3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И</a:t>
            </a:r>
            <a:r>
              <a:rPr lang="ru-RU" sz="3600" dirty="0" smtClean="0"/>
              <a:t>гры</a:t>
            </a:r>
            <a:r>
              <a:rPr lang="ru-RU" sz="3600" dirty="0"/>
              <a:t>, </a:t>
            </a:r>
            <a:r>
              <a:rPr lang="ru-RU" sz="3600" dirty="0" smtClean="0"/>
              <a:t>направленные </a:t>
            </a:r>
            <a:r>
              <a:rPr lang="ru-RU" sz="3600" dirty="0"/>
              <a:t>на </a:t>
            </a:r>
            <a:r>
              <a:rPr lang="ru-RU" sz="3600" dirty="0" smtClean="0"/>
              <a:t>развитие логического мышления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3466728" cy="363326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2492896"/>
            <a:ext cx="3956248" cy="3773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91947"/>
              </p:ext>
            </p:extLst>
          </p:nvPr>
        </p:nvGraphicFramePr>
        <p:xfrm>
          <a:off x="1115616" y="2492896"/>
          <a:ext cx="368413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Документ" r:id="rId3" imgW="6069141" imgH="4773641" progId="Word.Document.12">
                  <p:embed/>
                </p:oleObj>
              </mc:Choice>
              <mc:Fallback>
                <p:oleObj name="Документ" r:id="rId3" imgW="6069141" imgH="4773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492896"/>
                        <a:ext cx="3684130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29393"/>
              </p:ext>
            </p:extLst>
          </p:nvPr>
        </p:nvGraphicFramePr>
        <p:xfrm>
          <a:off x="5085487" y="2492896"/>
          <a:ext cx="4058513" cy="31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Документ" r:id="rId5" imgW="6069141" imgH="4581095" progId="Word.Document.12">
                  <p:embed/>
                </p:oleObj>
              </mc:Choice>
              <mc:Fallback>
                <p:oleObj name="Документ" r:id="rId5" imgW="6069141" imgH="4581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5487" y="2492896"/>
                        <a:ext cx="4058513" cy="317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435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450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Интеграция педагогических и информационных технологий в проектировании урока Игровые технологии </vt:lpstr>
      <vt:lpstr>Методика Селевко Г. К.</vt:lpstr>
      <vt:lpstr>Игры, воспитывающие умение владеть собой, быстроту реакции на слово, фонематический  слух, смекалку </vt:lpstr>
      <vt:lpstr>Игровые технологии</vt:lpstr>
      <vt:lpstr>Игровые технологии</vt:lpstr>
      <vt:lpstr>Игровые технологии</vt:lpstr>
      <vt:lpstr>Найди верный ответ</vt:lpstr>
      <vt:lpstr>Графические рисунки детей</vt:lpstr>
      <vt:lpstr> Игры, направленные на развитие логического мышления</vt:lpstr>
      <vt:lpstr>Сервисы Web 2.0, позволяющие создать дидактические игры для школьников: 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педагогических и информационных технологий в проектировании урока Игровые технологии</dc:title>
  <dc:creator>Нина Зуйлова</dc:creator>
  <cp:lastModifiedBy>Нина Зуйлова</cp:lastModifiedBy>
  <cp:revision>35</cp:revision>
  <dcterms:created xsi:type="dcterms:W3CDTF">2016-11-24T22:23:07Z</dcterms:created>
  <dcterms:modified xsi:type="dcterms:W3CDTF">2016-11-25T05:46:13Z</dcterms:modified>
</cp:coreProperties>
</file>