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29"/>
  </p:normalViewPr>
  <p:slideViewPr>
    <p:cSldViewPr snapToGrid="0" snapToObjects="1">
      <p:cViewPr varScale="1">
        <p:scale>
          <a:sx n="65" d="100"/>
          <a:sy n="65" d="100"/>
        </p:scale>
        <p:origin x="6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6.2297499999999999E-2"/>
          <c:y val="9.1218800000000003E-2"/>
          <c:w val="0.92159199999999997"/>
          <c:h val="0.860172000000000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Глория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банка 0,33 л, руб.</c:v>
                </c:pt>
                <c:pt idx="1">
                  <c:v>бутылка 0,5 л, руб.</c:v>
                </c:pt>
                <c:pt idx="2">
                  <c:v>бутылка 1 л, руб.</c:v>
                </c:pt>
                <c:pt idx="3">
                  <c:v>бутылка 2 л, руб.</c:v>
                </c:pt>
                <c:pt idx="4">
                  <c:v>бутылка 2 л со скидкой , руб.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4"/>
                <c:pt idx="0">
                  <c:v>35</c:v>
                </c:pt>
                <c:pt idx="1">
                  <c:v>46</c:v>
                </c:pt>
                <c:pt idx="2">
                  <c:v>57</c:v>
                </c:pt>
                <c:pt idx="3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2C-432A-8382-D99B9059B66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Дикси 1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3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банка 0,33 л, руб.</c:v>
                </c:pt>
                <c:pt idx="1">
                  <c:v>бутылка 0,5 л, руб.</c:v>
                </c:pt>
                <c:pt idx="2">
                  <c:v>бутылка 1 л, руб.</c:v>
                </c:pt>
                <c:pt idx="3">
                  <c:v>бутылка 2 л, руб.</c:v>
                </c:pt>
                <c:pt idx="4">
                  <c:v>бутылка 2 л со скидкой , руб.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36</c:v>
                </c:pt>
                <c:pt idx="1">
                  <c:v>46</c:v>
                </c:pt>
                <c:pt idx="2">
                  <c:v>69</c:v>
                </c:pt>
                <c:pt idx="3">
                  <c:v>108</c:v>
                </c:pt>
                <c:pt idx="4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2C-432A-8382-D99B9059B66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Дикси 2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7"/>
                    <a:satOff val="23858"/>
                    <a:lumOff val="7773"/>
                  </a:schemeClr>
                </a:gs>
                <a:gs pos="100000">
                  <a:schemeClr val="accent3">
                    <a:hueOff val="-192295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банка 0,33 л, руб.</c:v>
                </c:pt>
                <c:pt idx="1">
                  <c:v>бутылка 0,5 л, руб.</c:v>
                </c:pt>
                <c:pt idx="2">
                  <c:v>бутылка 1 л, руб.</c:v>
                </c:pt>
                <c:pt idx="3">
                  <c:v>бутылка 2 л, руб.</c:v>
                </c:pt>
                <c:pt idx="4">
                  <c:v>бутылка 2 л со скидкой , руб.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1">
                  <c:v>46</c:v>
                </c:pt>
                <c:pt idx="2">
                  <c:v>67</c:v>
                </c:pt>
                <c:pt idx="3">
                  <c:v>108</c:v>
                </c:pt>
                <c:pt idx="4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2C-432A-8382-D99B9059B66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интернет магазин Оzon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hueOff val="495547"/>
                    <a:lumOff val="5161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банка 0,33 л, руб.</c:v>
                </c:pt>
                <c:pt idx="1">
                  <c:v>бутылка 0,5 л, руб.</c:v>
                </c:pt>
                <c:pt idx="2">
                  <c:v>бутылка 1 л, руб.</c:v>
                </c:pt>
                <c:pt idx="3">
                  <c:v>бутылка 2 л, руб.</c:v>
                </c:pt>
                <c:pt idx="4">
                  <c:v>бутылка 2 л со скидкой , руб.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4"/>
                <c:pt idx="1">
                  <c:v>54</c:v>
                </c:pt>
                <c:pt idx="2">
                  <c:v>73</c:v>
                </c:pt>
                <c:pt idx="3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2C-432A-8382-D99B9059B6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-2133034976"/>
        <c:axId val="-2133032896"/>
      </c:barChart>
      <c:catAx>
        <c:axId val="-21330349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470" b="0" i="0" u="none" strike="noStrike">
                <a:solidFill>
                  <a:srgbClr val="000000"/>
                </a:solidFill>
                <a:latin typeface="Helvetica"/>
              </a:defRPr>
            </a:pPr>
            <a:endParaRPr lang="ru-RU"/>
          </a:p>
        </c:txPr>
        <c:crossAx val="-2133032896"/>
        <c:crosses val="autoZero"/>
        <c:auto val="1"/>
        <c:lblAlgn val="ctr"/>
        <c:lblOffset val="100"/>
        <c:noMultiLvlLbl val="1"/>
      </c:catAx>
      <c:valAx>
        <c:axId val="-2133032896"/>
        <c:scaling>
          <c:orientation val="minMax"/>
        </c:scaling>
        <c:delete val="0"/>
        <c:axPos val="l"/>
        <c:majorGridlines>
          <c:spPr>
            <a:ln w="3175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170" b="0" i="0" u="none" strike="noStrike">
                <a:solidFill>
                  <a:srgbClr val="000000"/>
                </a:solidFill>
                <a:latin typeface="Helvetica"/>
              </a:defRPr>
            </a:pPr>
            <a:endParaRPr lang="ru-RU"/>
          </a:p>
        </c:txPr>
        <c:crossAx val="-2133034976"/>
        <c:crosses val="autoZero"/>
        <c:crossBetween val="between"/>
        <c:majorUnit val="27.5"/>
        <c:minorUnit val="13.75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5.5826500000000001E-2"/>
          <c:y val="0"/>
          <c:w val="0.84804199999999996"/>
          <c:h val="5.1865000000000001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460" b="0" i="0" u="none" strike="noStrike">
              <a:solidFill>
                <a:srgbClr val="000000"/>
              </a:solidFill>
              <a:latin typeface="Helvetica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8.0013399999999998E-2"/>
          <c:y val="0.122394"/>
          <c:w val="0.91498699999999999"/>
          <c:h val="0.787483000000000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Глория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Маленькая банка 170 гр., руб.</c:v>
                </c:pt>
                <c:pt idx="1">
                  <c:v>Большая банка 400 гр., руб.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8D-4081-8F4C-716C1E74DFF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Дикси 1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3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Маленькая банка 170 гр., руб.</c:v>
                </c:pt>
                <c:pt idx="1">
                  <c:v>Большая банка 400 гр., руб.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58</c:v>
                </c:pt>
                <c:pt idx="1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8D-4081-8F4C-716C1E74DFF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Дикси 2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7"/>
                    <a:satOff val="23858"/>
                    <a:lumOff val="7773"/>
                  </a:schemeClr>
                </a:gs>
                <a:gs pos="100000">
                  <a:schemeClr val="accent3">
                    <a:hueOff val="-192295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Маленькая банка 170 гр., руб.</c:v>
                </c:pt>
                <c:pt idx="1">
                  <c:v>Большая банка 400 гр., руб.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58</c:v>
                </c:pt>
                <c:pt idx="1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8D-4081-8F4C-716C1E74DFF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интернет магазин Оzon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hueOff val="495547"/>
                    <a:lumOff val="5161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Маленькая банка 170 гр., руб.</c:v>
                </c:pt>
                <c:pt idx="1">
                  <c:v>Большая банка 400 гр., руб.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56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E8D-4081-8F4C-716C1E74DF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-2133422848"/>
        <c:axId val="-2133425664"/>
      </c:barChart>
      <c:catAx>
        <c:axId val="-21334228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520" b="0" i="0" u="none" strike="noStrike">
                <a:solidFill>
                  <a:srgbClr val="000000"/>
                </a:solidFill>
                <a:latin typeface="Helvetica"/>
              </a:defRPr>
            </a:pPr>
            <a:endParaRPr lang="ru-RU"/>
          </a:p>
        </c:txPr>
        <c:crossAx val="-2133425664"/>
        <c:crosses val="autoZero"/>
        <c:auto val="1"/>
        <c:lblAlgn val="ctr"/>
        <c:lblOffset val="100"/>
        <c:noMultiLvlLbl val="1"/>
      </c:catAx>
      <c:valAx>
        <c:axId val="-2133425664"/>
        <c:scaling>
          <c:orientation val="minMax"/>
        </c:scaling>
        <c:delete val="0"/>
        <c:axPos val="l"/>
        <c:majorGridlines>
          <c:spPr>
            <a:ln w="3175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520" b="0" i="0" u="none" strike="noStrike">
                <a:solidFill>
                  <a:srgbClr val="000000"/>
                </a:solidFill>
                <a:latin typeface="Helvetica"/>
              </a:defRPr>
            </a:pPr>
            <a:endParaRPr lang="ru-RU"/>
          </a:p>
        </c:txPr>
        <c:crossAx val="-2133422848"/>
        <c:crosses val="autoZero"/>
        <c:crossBetween val="between"/>
        <c:majorUnit val="22.5"/>
        <c:minorUnit val="11.25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4.3222200000000002E-2"/>
          <c:y val="0"/>
          <c:w val="0.88276299999999996"/>
          <c:h val="8.2975999999999994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520" b="0" i="0" u="none" strike="noStrike">
              <a:solidFill>
                <a:srgbClr val="000000"/>
              </a:solidFill>
              <a:latin typeface="Helvetica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6.9194099999999994E-2"/>
          <c:y val="0.107081"/>
          <c:w val="0.90583499999999995"/>
          <c:h val="0.80447599999999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Домик в деревне 3,2%, руб. 950 гр.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Глория</c:v>
                </c:pt>
                <c:pt idx="1">
                  <c:v>Дикси 1</c:v>
                </c:pt>
                <c:pt idx="2">
                  <c:v>Дикси 2</c:v>
                </c:pt>
                <c:pt idx="3">
                  <c:v>интернет магазин Оzon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69</c:v>
                </c:pt>
                <c:pt idx="1">
                  <c:v>80</c:v>
                </c:pt>
                <c:pt idx="2">
                  <c:v>80</c:v>
                </c:pt>
                <c:pt idx="3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41-46EF-8748-19CC4B1358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-2126097392"/>
        <c:axId val="-2126100128"/>
      </c:barChart>
      <c:catAx>
        <c:axId val="-21260973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690" b="0" i="0" u="none" strike="noStrike">
                <a:solidFill>
                  <a:srgbClr val="000000"/>
                </a:solidFill>
                <a:latin typeface="Helvetica"/>
              </a:defRPr>
            </a:pPr>
            <a:endParaRPr lang="ru-RU"/>
          </a:p>
        </c:txPr>
        <c:crossAx val="-2126100128"/>
        <c:crosses val="autoZero"/>
        <c:auto val="1"/>
        <c:lblAlgn val="ctr"/>
        <c:lblOffset val="100"/>
        <c:noMultiLvlLbl val="1"/>
      </c:catAx>
      <c:valAx>
        <c:axId val="-2126100128"/>
        <c:scaling>
          <c:orientation val="minMax"/>
        </c:scaling>
        <c:delete val="0"/>
        <c:axPos val="l"/>
        <c:majorGridlines>
          <c:spPr>
            <a:ln w="3175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690" b="0" i="0" u="none" strike="noStrike">
                <a:solidFill>
                  <a:srgbClr val="000000"/>
                </a:solidFill>
                <a:latin typeface="Helvetica"/>
              </a:defRPr>
            </a:pPr>
            <a:endParaRPr lang="ru-RU"/>
          </a:p>
        </c:txPr>
        <c:crossAx val="-2126097392"/>
        <c:crosses val="autoZero"/>
        <c:crossBetween val="between"/>
        <c:majorUnit val="22.5"/>
        <c:minorUnit val="11.25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6.8095900000000001E-2"/>
          <c:y val="0"/>
          <c:w val="0.86340600000000001"/>
          <c:h val="8.1358399999999997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690" b="0" i="0" u="none" strike="noStrike">
              <a:solidFill>
                <a:srgbClr val="000000"/>
              </a:solidFill>
              <a:latin typeface="Helvetica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570310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ped-kopilka.ru/blogs/gulnur-anvarovna-vildanova/nauchno-isledovatelskaja-rabota-urozhai-iz-prorosshih-ochistkov-kartofelja.html" TargetMode="External"/><Relationship Id="rId2" Type="http://schemas.openxmlformats.org/officeDocument/2006/relationships/hyperlink" Target="http://obuchonok.ru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intelgame.ru" TargetMode="External"/><Relationship Id="rId4" Type="http://schemas.openxmlformats.org/officeDocument/2006/relationships/hyperlink" Target="https://www.scienceforum.ru/2016/pdf/27177.pdf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atOff val="-3355"/>
                <a:lumOff val="26614"/>
              </a:schemeClr>
            </a:gs>
            <a:gs pos="100000">
              <a:srgbClr val="00FD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379729">
              <a:defRPr sz="5200"/>
            </a:lvl1pPr>
          </a:lstStyle>
          <a:p>
            <a:r>
              <a:t>Научно-исследовательская работа: «Сравнение цен на продукты в магазинах «шаговой доступности» от школы»</a:t>
            </a:r>
          </a:p>
        </p:txBody>
      </p:sp>
      <p:sp>
        <p:nvSpPr>
          <p:cNvPr id="120" name="Shape 120"/>
          <p:cNvSpPr>
            <a:spLocks noGrp="1"/>
          </p:cNvSpPr>
          <p:nvPr>
            <p:ph type="subTitle" sz="quarter" idx="1"/>
          </p:nvPr>
        </p:nvSpPr>
        <p:spPr>
          <a:xfrm>
            <a:off x="1270000" y="5029199"/>
            <a:ext cx="10464800" cy="1980408"/>
          </a:xfrm>
          <a:prstGeom prst="rect">
            <a:avLst/>
          </a:prstGeom>
        </p:spPr>
        <p:txBody>
          <a:bodyPr/>
          <a:lstStyle/>
          <a:p>
            <a:pPr defTabSz="578358">
              <a:defRPr sz="3168"/>
            </a:pPr>
            <a:r>
              <a:t>Ученицы 3 класса «В» </a:t>
            </a:r>
          </a:p>
          <a:p>
            <a:pPr defTabSz="578358">
              <a:defRPr sz="3168"/>
            </a:pPr>
            <a:r>
              <a:t>школы №5 города Реутов</a:t>
            </a:r>
          </a:p>
          <a:p>
            <a:pPr defTabSz="578358">
              <a:defRPr sz="3168"/>
            </a:pPr>
            <a:r>
              <a:t>Федотовой Натальи</a:t>
            </a:r>
          </a:p>
        </p:txBody>
      </p:sp>
      <p:sp>
        <p:nvSpPr>
          <p:cNvPr id="121" name="Shape 121"/>
          <p:cNvSpPr/>
          <p:nvPr/>
        </p:nvSpPr>
        <p:spPr>
          <a:xfrm>
            <a:off x="1270000" y="7098506"/>
            <a:ext cx="10464800" cy="1980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200"/>
            </a:lvl1pPr>
          </a:lstStyle>
          <a:p>
            <a:r>
              <a:t>Учитель Зуйлова Нина Михайловна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atOff val="-3355"/>
                <a:lumOff val="26614"/>
              </a:schemeClr>
            </a:gs>
            <a:gs pos="100000">
              <a:srgbClr val="00FD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5" name="Table 145"/>
          <p:cNvGraphicFramePr/>
          <p:nvPr/>
        </p:nvGraphicFramePr>
        <p:xfrm>
          <a:off x="808657" y="565150"/>
          <a:ext cx="11400186" cy="4554439"/>
        </p:xfrm>
        <a:graphic>
          <a:graphicData uri="http://schemas.openxmlformats.org/drawingml/2006/table">
            <a:tbl>
              <a:tblPr firstRow="1" firstCol="1">
                <a:tableStyleId>{CF821DB8-F4EB-4A41-A1BA-3FCAFE7338EE}</a:tableStyleId>
              </a:tblPr>
              <a:tblGrid>
                <a:gridCol w="2554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1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7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7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79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979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5000">
                <a:tc gridSpan="6">
                  <a:txBody>
                    <a:bodyPr/>
                    <a:lstStyle/>
                    <a:p>
                      <a:pPr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3500">
                          <a:latin typeface="+mn-lt"/>
                          <a:ea typeface="+mn-ea"/>
                          <a:cs typeface="+mn-cs"/>
                        </a:rPr>
                        <a:t>Кукуруза «Бондюэль»</a:t>
                      </a:r>
                    </a:p>
                  </a:txBody>
                  <a:tcPr marL="50800" marR="50800" marT="50800" marB="50800" anchor="ctr" horzOverflow="overflow">
                    <a:lnL/>
                    <a:lnR/>
                    <a:lnT/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8812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solidFill>
                            <a:srgbClr val="FFFFFF"/>
                          </a:solidFill>
                          <a:sym typeface="Helvetica"/>
                        </a:rPr>
                        <a:t>Наименование продукта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количество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Глория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Дикси 1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Дикси 2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интернет магазин Оzon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E77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9535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solidFill>
                            <a:srgbClr val="FFFFFF"/>
                          </a:solidFill>
                          <a:sym typeface="Helvetica"/>
                        </a:rPr>
                        <a:t>Маленькая банка, руб.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170 гр.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55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58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58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56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2936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solidFill>
                            <a:srgbClr val="FFFFFF"/>
                          </a:solidFill>
                          <a:sym typeface="Helvetica"/>
                        </a:rPr>
                        <a:t>Большая банка, руб.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400 гр.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75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—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86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90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6" name="Chart 146"/>
          <p:cNvGraphicFramePr/>
          <p:nvPr/>
        </p:nvGraphicFramePr>
        <p:xfrm>
          <a:off x="2801060" y="5006141"/>
          <a:ext cx="6854249" cy="3943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atOff val="-3355"/>
                <a:lumOff val="26614"/>
              </a:schemeClr>
            </a:gs>
            <a:gs pos="100000">
              <a:srgbClr val="00FD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8" name="Table 148"/>
          <p:cNvGraphicFramePr/>
          <p:nvPr/>
        </p:nvGraphicFramePr>
        <p:xfrm>
          <a:off x="679450" y="679450"/>
          <a:ext cx="11089531" cy="3070722"/>
        </p:xfrm>
        <a:graphic>
          <a:graphicData uri="http://schemas.openxmlformats.org/drawingml/2006/table">
            <a:tbl>
              <a:tblPr firstRow="1">
                <a:tableStyleId>{CF821DB8-F4EB-4A41-A1BA-3FCAFE7338EE}</a:tableStyleId>
              </a:tblPr>
              <a:tblGrid>
                <a:gridCol w="2615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5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60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37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52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313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5000">
                <a:tc gridSpan="6">
                  <a:txBody>
                    <a:bodyPr/>
                    <a:lstStyle/>
                    <a:p>
                      <a:pPr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3500">
                          <a:latin typeface="+mn-lt"/>
                          <a:ea typeface="+mn-ea"/>
                          <a:cs typeface="+mn-cs"/>
                        </a:rPr>
                        <a:t>Молоко «Домик в деревне»</a:t>
                      </a:r>
                    </a:p>
                  </a:txBody>
                  <a:tcPr marL="50800" marR="50800" marT="50800" marB="50800" anchor="ctr" horzOverflow="overflow">
                    <a:lnL/>
                    <a:lnR/>
                    <a:lnT/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1360"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Наименование продукта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количество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Глория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Дикси 1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Дикси 2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интернет магазин Оzon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E77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1360"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Домик в деревне 3,2%, руб.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950 гр.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69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80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80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85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9" name="Chart 149"/>
          <p:cNvGraphicFramePr/>
          <p:nvPr/>
        </p:nvGraphicFramePr>
        <p:xfrm>
          <a:off x="2159506" y="4512667"/>
          <a:ext cx="8689285" cy="4506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atOff val="-3355"/>
                <a:lumOff val="26614"/>
              </a:schemeClr>
            </a:gs>
            <a:gs pos="100000">
              <a:srgbClr val="00FD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Выводы</a:t>
            </a:r>
          </a:p>
        </p:txBody>
      </p:sp>
      <p:sp>
        <p:nvSpPr>
          <p:cNvPr id="152" name="Shape 15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04495" indent="-404495" algn="just" defTabSz="531622">
              <a:spcBef>
                <a:spcPts val="3800"/>
              </a:spcBef>
              <a:defRPr sz="3276"/>
            </a:pPr>
            <a:r>
              <a:t>Сравнение цен на одинаковые продукты в различных магазинах показало, что в магазинах «Дикси 1» и «Дикси 2» цены на продукты одинаковые. </a:t>
            </a:r>
          </a:p>
          <a:p>
            <a:pPr marL="404495" indent="-404495" algn="just" defTabSz="531622">
              <a:spcBef>
                <a:spcPts val="3800"/>
              </a:spcBef>
              <a:defRPr sz="3276"/>
            </a:pPr>
            <a:r>
              <a:t>В магазине Глория цены на изученные продукты самые низкие. Следовательно, за ними туда ходить выгоднее.</a:t>
            </a:r>
          </a:p>
          <a:p>
            <a:pPr marL="404495" indent="-404495" defTabSz="531622">
              <a:spcBef>
                <a:spcPts val="3800"/>
              </a:spcBef>
              <a:defRPr sz="3276"/>
            </a:pPr>
            <a:r>
              <a:t>В магазинах «Дикси» были хорошие скидки на бутылку кока-колы 2 литра.</a:t>
            </a:r>
          </a:p>
          <a:p>
            <a:pPr marL="404495" indent="-404495" algn="just" defTabSz="531622">
              <a:spcBef>
                <a:spcPts val="3800"/>
              </a:spcBef>
              <a:defRPr sz="3276"/>
            </a:pPr>
            <a:r>
              <a:t>В магазин рядом с домом, ходить выгоднее, чем заказывать продукты в интернет-магазине «Ozon».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atOff val="-3355"/>
                <a:lumOff val="26614"/>
              </a:schemeClr>
            </a:gs>
            <a:gs pos="100000">
              <a:srgbClr val="00FD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Литература</a:t>
            </a:r>
          </a:p>
        </p:txBody>
      </p:sp>
      <p:sp>
        <p:nvSpPr>
          <p:cNvPr id="155" name="Shape 1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86715" indent="-386715" defTabSz="508254">
              <a:spcBef>
                <a:spcPts val="3600"/>
              </a:spcBef>
              <a:defRPr sz="3132"/>
            </a:pPr>
            <a:r>
              <a:rPr u="sng">
                <a:hlinkClick r:id="rId2"/>
              </a:rPr>
              <a:t>http://obuchonok.ru</a:t>
            </a:r>
          </a:p>
          <a:p>
            <a:pPr marL="386715" indent="-386715" defTabSz="508254">
              <a:spcBef>
                <a:spcPts val="3600"/>
              </a:spcBef>
              <a:defRPr sz="3132"/>
            </a:pPr>
            <a:r>
              <a:t>https://ru.wikipedia.org</a:t>
            </a:r>
          </a:p>
          <a:p>
            <a:pPr marL="386715" indent="-386715" defTabSz="508254">
              <a:spcBef>
                <a:spcPts val="3600"/>
              </a:spcBef>
              <a:defRPr sz="3132"/>
            </a:pPr>
            <a:r>
              <a:rPr u="sng">
                <a:hlinkClick r:id="rId3"/>
              </a:rPr>
              <a:t>http://ped-kopilka.ru/blogs/gulnur-anvarovna-vildanova/nauchno-isledovatelskaja-rabota-urozhai-iz-prorosshih-ochistkov-kartofelja.html</a:t>
            </a:r>
          </a:p>
          <a:p>
            <a:pPr marL="386715" indent="-386715" defTabSz="508254">
              <a:spcBef>
                <a:spcPts val="3600"/>
              </a:spcBef>
              <a:defRPr sz="3132"/>
            </a:pPr>
            <a:r>
              <a:rPr u="sng">
                <a:hlinkClick r:id="rId4"/>
              </a:rPr>
              <a:t>https://www.scienceforum.ru/2016/pdf/27177.pdf</a:t>
            </a:r>
          </a:p>
          <a:p>
            <a:pPr marL="386715" indent="-386715" defTabSz="508254">
              <a:spcBef>
                <a:spcPts val="3600"/>
              </a:spcBef>
              <a:defRPr sz="3132"/>
            </a:pPr>
            <a:r>
              <a:rPr u="sng">
                <a:hlinkClick r:id="rId5"/>
              </a:rPr>
              <a:t>http://www.intelgame.ru</a:t>
            </a:r>
          </a:p>
          <a:p>
            <a:pPr marL="386715" indent="-386715" defTabSz="508254">
              <a:spcBef>
                <a:spcPts val="3600"/>
              </a:spcBef>
              <a:defRPr sz="3132"/>
            </a:pPr>
            <a:r>
              <a:t>В исследовании также участвовали моя мама и мой брат.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atOff val="-3355"/>
                <a:lumOff val="26614"/>
              </a:schemeClr>
            </a:gs>
            <a:gs pos="100000">
              <a:srgbClr val="00FD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17-01-04 16-00-49.jpeg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Приложение</a:t>
            </a:r>
          </a:p>
        </p:txBody>
      </p:sp>
      <p:sp>
        <p:nvSpPr>
          <p:cNvPr id="159" name="Shape 159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В приложение вынесены фотографии, сделанные в момент проведения маркетингового исследования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atOff val="-3355"/>
                <a:lumOff val="26614"/>
              </a:schemeClr>
            </a:gs>
            <a:gs pos="100000">
              <a:srgbClr val="00FD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17-01-04 15-36-45.jpeg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62" name="2017-01-04 15-36-00.jpeg"/>
          <p:cNvPicPr>
            <a:picLocks noGrp="1" noChangeAspect="1"/>
          </p:cNvPicPr>
          <p:nvPr>
            <p:ph type="pic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63" name="2017-01-04 15-34-13.jpeg"/>
          <p:cNvPicPr>
            <a:picLocks noGrp="1" noChangeAspect="1"/>
          </p:cNvPicPr>
          <p:nvPr>
            <p:ph type="pic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4" name="Shape 164"/>
          <p:cNvSpPr>
            <a:spLocks noGrp="1"/>
          </p:cNvSpPr>
          <p:nvPr>
            <p:ph type="title" idx="4294967295"/>
          </p:nvPr>
        </p:nvSpPr>
        <p:spPr>
          <a:xfrm>
            <a:off x="8788400" y="165100"/>
            <a:ext cx="3254475" cy="6478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r" defTabSz="268731">
              <a:defRPr sz="3680"/>
            </a:lvl1pPr>
          </a:lstStyle>
          <a:p>
            <a:r>
              <a:t>Приложение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atOff val="-3355"/>
                <a:lumOff val="26614"/>
              </a:schemeClr>
            </a:gs>
            <a:gs pos="100000">
              <a:srgbClr val="00FD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2017-01-04 15-47-00.jpeg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67" name="2017-01-04 15-44-01.png"/>
          <p:cNvPicPr>
            <a:picLocks noGrp="1" noChangeAspect="1"/>
          </p:cNvPicPr>
          <p:nvPr>
            <p:ph type="pic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68" name="2017-01-04 15-41-08.png"/>
          <p:cNvPicPr>
            <a:picLocks noGrp="1" noChangeAspect="1"/>
          </p:cNvPicPr>
          <p:nvPr>
            <p:ph type="pic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9" name="Shape 169"/>
          <p:cNvSpPr>
            <a:spLocks noGrp="1"/>
          </p:cNvSpPr>
          <p:nvPr>
            <p:ph type="title" idx="4294967295"/>
          </p:nvPr>
        </p:nvSpPr>
        <p:spPr>
          <a:xfrm>
            <a:off x="8788400" y="165100"/>
            <a:ext cx="3254475" cy="6478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r" defTabSz="268731">
              <a:defRPr sz="3680"/>
            </a:lvl1pPr>
          </a:lstStyle>
          <a:p>
            <a:r>
              <a:t>Приложение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atOff val="-3355"/>
                <a:lumOff val="26614"/>
              </a:schemeClr>
            </a:gs>
            <a:gs pos="100000">
              <a:srgbClr val="00FD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Введение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/>
            <a:r>
              <a:t>Цель работы: изучение цен отдельных продуктов питания.</a:t>
            </a:r>
          </a:p>
          <a:p>
            <a:pPr algn="just"/>
            <a:r>
              <a:t>Задачи работы - выбор продуктов, сбор и анализ цен, проверка гипотезы, формулировка выводов.</a:t>
            </a:r>
          </a:p>
          <a:p>
            <a:pPr algn="just"/>
            <a:r>
              <a:t>Гипотеза - цены на одни и те же продукты окажутся разными.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atOff val="-3355"/>
                <a:lumOff val="26614"/>
              </a:schemeClr>
            </a:gs>
            <a:gs pos="100000">
              <a:srgbClr val="00FD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body" idx="1"/>
          </p:nvPr>
        </p:nvSpPr>
        <p:spPr>
          <a:xfrm>
            <a:off x="952500" y="698500"/>
            <a:ext cx="11099800" cy="8683576"/>
          </a:xfrm>
          <a:prstGeom prst="rect">
            <a:avLst/>
          </a:prstGeom>
        </p:spPr>
        <p:txBody>
          <a:bodyPr/>
          <a:lstStyle/>
          <a:p>
            <a:pPr marL="0" indent="0" defTabSz="484886">
              <a:spcBef>
                <a:spcPts val="3400"/>
              </a:spcBef>
              <a:buSzTx/>
              <a:buNone/>
              <a:defRPr sz="2988"/>
            </a:pPr>
            <a:r>
              <a:t>Методы исследования - это способы достижения цели исследовательской работы. </a:t>
            </a:r>
          </a:p>
          <a:p>
            <a:pPr marL="0" indent="0" defTabSz="484886">
              <a:spcBef>
                <a:spcPts val="3400"/>
              </a:spcBef>
              <a:buSzTx/>
              <a:buNone/>
              <a:defRPr sz="2988"/>
            </a:pPr>
            <a:r>
              <a:t>Для целей настоящей работы были выбраны методы эмпирического уровня:</a:t>
            </a:r>
          </a:p>
          <a:p>
            <a:pPr marL="0" indent="0" defTabSz="484886">
              <a:spcBef>
                <a:spcPts val="3400"/>
              </a:spcBef>
              <a:buSzTx/>
              <a:buNone/>
              <a:defRPr sz="2988"/>
            </a:pPr>
            <a:r>
              <a:t>- наблюдение</a:t>
            </a:r>
          </a:p>
          <a:p>
            <a:pPr marL="0" indent="0" defTabSz="484886">
              <a:spcBef>
                <a:spcPts val="3400"/>
              </a:spcBef>
              <a:buSzTx/>
              <a:buNone/>
              <a:defRPr sz="2988"/>
            </a:pPr>
            <a:r>
              <a:t>- фотографирование</a:t>
            </a:r>
          </a:p>
          <a:p>
            <a:pPr marL="0" indent="0" defTabSz="484886">
              <a:spcBef>
                <a:spcPts val="3400"/>
              </a:spcBef>
              <a:buSzTx/>
              <a:buNone/>
              <a:defRPr sz="2988"/>
            </a:pPr>
            <a:r>
              <a:t>- счет</a:t>
            </a:r>
          </a:p>
          <a:p>
            <a:pPr marL="0" indent="0" defTabSz="484886">
              <a:spcBef>
                <a:spcPts val="3400"/>
              </a:spcBef>
              <a:buSzTx/>
              <a:buNone/>
              <a:defRPr sz="2988"/>
            </a:pPr>
            <a:r>
              <a:t>- сравнение</a:t>
            </a:r>
          </a:p>
          <a:p>
            <a:pPr marL="0" indent="0" defTabSz="484886">
              <a:spcBef>
                <a:spcPts val="3400"/>
              </a:spcBef>
              <a:buSzTx/>
              <a:buNone/>
              <a:defRPr sz="2988"/>
            </a:pPr>
            <a:r>
              <a:t>И один метод экспериментально-теоретического уровня: </a:t>
            </a:r>
          </a:p>
          <a:p>
            <a:pPr marL="0" indent="0" defTabSz="484886">
              <a:spcBef>
                <a:spcPts val="3400"/>
              </a:spcBef>
              <a:buSzTx/>
              <a:buNone/>
              <a:defRPr sz="2988"/>
            </a:pPr>
            <a:r>
              <a:t>- анализ.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atOff val="-3355"/>
                <a:lumOff val="26614"/>
              </a:schemeClr>
            </a:gs>
            <a:gs pos="100000">
              <a:srgbClr val="00FD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Основная часть</a:t>
            </a:r>
          </a:p>
        </p:txBody>
      </p:sp>
      <p:sp>
        <p:nvSpPr>
          <p:cNvPr id="129" name="Shape 12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just">
              <a:buSzTx/>
              <a:buNone/>
            </a:pPr>
            <a:r>
              <a:t>В третьем классе многие ученики уже значительно помогают своим родителям. Одним из самых распространенных видов помощи - поход в близлежащие магазины за продуктами.</a:t>
            </a:r>
          </a:p>
          <a:p>
            <a:pPr marL="0" indent="0" algn="just">
              <a:buSzTx/>
              <a:buNone/>
            </a:pPr>
            <a:r>
              <a:t>Существует ли разница между ценами на продукты в разных магазинах недалеко от школы? Задача данной работы на примере нескольких товаров выяснить цены и сравнить их.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atOff val="-3355"/>
                <a:lumOff val="26614"/>
              </a:schemeClr>
            </a:gs>
            <a:gs pos="100000">
              <a:srgbClr val="00FD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body" idx="1"/>
          </p:nvPr>
        </p:nvSpPr>
        <p:spPr>
          <a:xfrm>
            <a:off x="952500" y="955625"/>
            <a:ext cx="11099800" cy="7934375"/>
          </a:xfrm>
          <a:prstGeom prst="rect">
            <a:avLst/>
          </a:prstGeom>
        </p:spPr>
        <p:txBody>
          <a:bodyPr/>
          <a:lstStyle/>
          <a:p>
            <a:pPr marL="0" indent="0" algn="just">
              <a:buSzTx/>
              <a:buNone/>
            </a:pPr>
            <a:r>
              <a:t>Наука о том, как лучше всего вести хозяйство называется «Экономика», а её раздел, в котором изучаются товары и их цены - «маркетинг». </a:t>
            </a:r>
          </a:p>
          <a:p>
            <a:pPr marL="0" indent="0" algn="just">
              <a:buSzTx/>
              <a:buNone/>
            </a:pPr>
            <a:r>
              <a:t>Цена́ — количество денег, в обмен на которые продавец готов продать единицу товара. Сегодня товаром называют всё, что можно продать. Разумеется, те продукты, которые мы привыкли видеть в магазинах - это товары. </a:t>
            </a:r>
          </a:p>
          <a:p>
            <a:pPr marL="0" indent="0" algn="just">
              <a:buSzTx/>
              <a:buNone/>
            </a:pPr>
            <a:r>
              <a:t>Чтобы исключить влияние фактора «время», сравнение цен необходимо проводить в течение одного дня.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atOff val="-3355"/>
                <a:lumOff val="26614"/>
              </a:schemeClr>
            </a:gs>
            <a:gs pos="100000">
              <a:srgbClr val="00FD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Карта.png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4" name="Shape 1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25779">
              <a:defRPr sz="7200"/>
            </a:lvl1pPr>
          </a:lstStyle>
          <a:p>
            <a:r>
              <a:t>Экспериментальная часть</a:t>
            </a:r>
          </a:p>
        </p:txBody>
      </p:sp>
      <p:sp>
        <p:nvSpPr>
          <p:cNvPr id="135" name="Shape 135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Чтобы провести исследование были определены магазины «шаговой доступности».</a:t>
            </a:r>
          </a:p>
          <a:p>
            <a:pPr marL="345722" indent="-345722"/>
            <a:r>
              <a:t>«Дикси 1» - Юбилейный проспект, дом 36;</a:t>
            </a:r>
          </a:p>
          <a:p>
            <a:pPr marL="345722" indent="-345722"/>
            <a:r>
              <a:t>«Глория» - улица Котовского дом 9;</a:t>
            </a:r>
          </a:p>
          <a:p>
            <a:pPr marL="345722" indent="-345722"/>
            <a:r>
              <a:t>«Дикси 2» - Носовихинское шоссе, дом 13в</a:t>
            </a:r>
          </a:p>
          <a:p>
            <a:pPr marL="345722" indent="-345722"/>
            <a:r>
              <a:t>Интернет-магизн «Оzon»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atOff val="-3355"/>
                <a:lumOff val="26614"/>
              </a:schemeClr>
            </a:gs>
            <a:gs pos="100000">
              <a:srgbClr val="00FD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xfrm>
            <a:off x="1270000" y="5964758"/>
            <a:ext cx="10464800" cy="1422401"/>
          </a:xfrm>
          <a:prstGeom prst="rect">
            <a:avLst/>
          </a:prstGeom>
        </p:spPr>
        <p:txBody>
          <a:bodyPr anchor="ctr"/>
          <a:lstStyle/>
          <a:p>
            <a:r>
              <a:t>Выбранные продукты</a:t>
            </a:r>
          </a:p>
        </p:txBody>
      </p:sp>
      <p:sp>
        <p:nvSpPr>
          <p:cNvPr id="138" name="Shape 138"/>
          <p:cNvSpPr>
            <a:spLocks noGrp="1"/>
          </p:cNvSpPr>
          <p:nvPr>
            <p:ph type="body" sz="quarter" idx="1"/>
          </p:nvPr>
        </p:nvSpPr>
        <p:spPr>
          <a:xfrm>
            <a:off x="1130398" y="7698233"/>
            <a:ext cx="10744003" cy="1648967"/>
          </a:xfrm>
          <a:prstGeom prst="rect">
            <a:avLst/>
          </a:prstGeom>
        </p:spPr>
        <p:txBody>
          <a:bodyPr anchor="ctr"/>
          <a:lstStyle/>
          <a:p>
            <a:pPr marL="395111" indent="-395111" algn="l">
              <a:buSzPct val="75000"/>
              <a:buChar char="•"/>
            </a:pPr>
            <a:r>
              <a:t>Кока-кола</a:t>
            </a:r>
          </a:p>
          <a:p>
            <a:pPr marL="395111" indent="-395111" algn="l">
              <a:buSzPct val="75000"/>
              <a:buChar char="•"/>
            </a:pPr>
            <a:r>
              <a:t>Кукуруза консервированная </a:t>
            </a:r>
          </a:p>
          <a:p>
            <a:pPr marL="395111" indent="-395111" algn="l">
              <a:buSzPct val="75000"/>
              <a:buChar char="•"/>
            </a:pPr>
            <a:r>
              <a:t>Молоко «Домик в деревне» </a:t>
            </a:r>
          </a:p>
        </p:txBody>
      </p:sp>
      <p:pic>
        <p:nvPicPr>
          <p:cNvPr id="139" name="продуты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51" y="888856"/>
            <a:ext cx="11149498" cy="4271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atOff val="-3355"/>
                <a:lumOff val="26614"/>
              </a:schemeClr>
            </a:gs>
            <a:gs pos="100000">
              <a:srgbClr val="00FD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" name="Table 141"/>
          <p:cNvGraphicFramePr/>
          <p:nvPr/>
        </p:nvGraphicFramePr>
        <p:xfrm>
          <a:off x="819150" y="622300"/>
          <a:ext cx="11350028" cy="7527030"/>
        </p:xfrm>
        <a:graphic>
          <a:graphicData uri="http://schemas.openxmlformats.org/drawingml/2006/table">
            <a:tbl>
              <a:tblPr firstRow="1">
                <a:tableStyleId>{CF821DB8-F4EB-4A41-A1BA-3FCAFE7338EE}</a:tableStyleId>
              </a:tblPr>
              <a:tblGrid>
                <a:gridCol w="2729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1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17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51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403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5800">
                <a:tc gridSpan="6">
                  <a:txBody>
                    <a:bodyPr/>
                    <a:lstStyle/>
                    <a:p>
                      <a:pPr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latin typeface="+mn-lt"/>
                          <a:ea typeface="+mn-ea"/>
                          <a:cs typeface="+mn-cs"/>
                        </a:rPr>
                        <a:t>Кока-кола</a:t>
                      </a:r>
                    </a:p>
                  </a:txBody>
                  <a:tcPr marL="50800" marR="50800" marT="50800" marB="50800" anchor="ctr" horzOverflow="overflow">
                    <a:lnL/>
                    <a:lnR/>
                    <a:lnT/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3468"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Наименование продукта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количество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Глория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Дикси 1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Дикси 2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интернет магазин Оzon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E77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6942"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банка, руб.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0,33 л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35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36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—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—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0205"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бутылка, руб.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0,5 л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46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46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46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54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0205"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бутылка, руб.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 л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57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69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67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73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0205"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бутылка, руб.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 л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95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108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108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110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40205"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бутылка со скидкой, руб.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 л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E779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—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64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64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—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atOff val="-3355"/>
                <a:lumOff val="26614"/>
              </a:schemeClr>
            </a:gs>
            <a:gs pos="100000">
              <a:srgbClr val="00FD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" name="Chart 143"/>
          <p:cNvGraphicFramePr/>
          <p:nvPr/>
        </p:nvGraphicFramePr>
        <p:xfrm>
          <a:off x="722644" y="694938"/>
          <a:ext cx="12044990" cy="8036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501</Words>
  <Application>Microsoft Office PowerPoint</Application>
  <PresentationFormat>Произвольный</PresentationFormat>
  <Paragraphs>118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Helvetica</vt:lpstr>
      <vt:lpstr>Helvetica Light</vt:lpstr>
      <vt:lpstr>Helvetica Neue</vt:lpstr>
      <vt:lpstr>White</vt:lpstr>
      <vt:lpstr>Научно-исследовательская работа: «Сравнение цен на продукты в магазинах «шаговой доступности» от школы»</vt:lpstr>
      <vt:lpstr>Введение</vt:lpstr>
      <vt:lpstr>Презентация PowerPoint</vt:lpstr>
      <vt:lpstr>Основная часть</vt:lpstr>
      <vt:lpstr>Презентация PowerPoint</vt:lpstr>
      <vt:lpstr>Экспериментальная часть</vt:lpstr>
      <vt:lpstr>Выбранные продукты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</vt:lpstr>
      <vt:lpstr>Литература</vt:lpstr>
      <vt:lpstr>Приложение</vt:lpstr>
      <vt:lpstr>Приложение</vt:lpstr>
      <vt:lpstr>Приложение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Научно-исследовательская работа: «Сравнение цен на продукты в магазинах «шаговой доступности» от школы»</dc:title>
  <dc:creator>Нина Зуйлова</dc:creator>
  <cp:lastModifiedBy>Нина Зуйлова</cp:lastModifiedBy>
  <cp:revision>3</cp:revision>
  <dcterms:modified xsi:type="dcterms:W3CDTF">2017-03-23T19:51:03Z</dcterms:modified>
</cp:coreProperties>
</file>