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</p:sldMasterIdLst>
  <p:sldIdLst>
    <p:sldId id="256" r:id="rId7"/>
    <p:sldId id="275" r:id="rId8"/>
    <p:sldId id="274" r:id="rId9"/>
    <p:sldId id="273" r:id="rId10"/>
    <p:sldId id="261" r:id="rId11"/>
    <p:sldId id="271" r:id="rId12"/>
    <p:sldId id="259" r:id="rId13"/>
    <p:sldId id="281" r:id="rId14"/>
    <p:sldId id="290" r:id="rId15"/>
    <p:sldId id="262" r:id="rId16"/>
    <p:sldId id="282" r:id="rId17"/>
    <p:sldId id="292" r:id="rId18"/>
    <p:sldId id="277" r:id="rId19"/>
    <p:sldId id="276" r:id="rId20"/>
    <p:sldId id="285" r:id="rId21"/>
    <p:sldId id="265" r:id="rId22"/>
    <p:sldId id="291" r:id="rId23"/>
    <p:sldId id="267" r:id="rId24"/>
    <p:sldId id="283" r:id="rId25"/>
    <p:sldId id="286" r:id="rId26"/>
    <p:sldId id="263" r:id="rId27"/>
    <p:sldId id="278" r:id="rId28"/>
    <p:sldId id="28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BF7"/>
    <a:srgbClr val="FDF5FB"/>
    <a:srgbClr val="F5CEED"/>
    <a:srgbClr val="FFCEED"/>
    <a:srgbClr val="FEB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19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65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92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94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06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0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93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2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6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1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9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8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5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929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94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060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93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2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074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68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9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80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5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231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08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95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5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2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4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17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83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59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09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82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49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231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08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95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5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62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49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83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59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09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82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49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459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614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40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4408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66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9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728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80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172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77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9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0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14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26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96312B-0F22-4D67-BAA7-929C8934B427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4BB7829-FD64-4CD3-A07D-873242BCFD3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56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2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2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96312B-0F22-4D67-BAA7-929C8934B427}" type="datetimeFigureOut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4BB7829-FD64-4CD3-A07D-873242BCFD3A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3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05" y="0"/>
            <a:ext cx="12437099" cy="7051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4509" y="595745"/>
            <a:ext cx="9822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Работа с одарёнными детьми в начальной  школе</a:t>
            </a:r>
            <a:endParaRPr lang="ru-RU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91491" y="3602038"/>
            <a:ext cx="4017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Учителя МБОУ СОШ №5 г. Реутова</a:t>
            </a:r>
          </a:p>
          <a:p>
            <a:r>
              <a:rPr lang="ru-RU" sz="2000" dirty="0" smtClean="0"/>
              <a:t>Зуйлова Нина Михайловна</a:t>
            </a:r>
          </a:p>
          <a:p>
            <a:r>
              <a:rPr lang="ru-RU" sz="2000" dirty="0" err="1" smtClean="0"/>
              <a:t>Мухамедьярова</a:t>
            </a:r>
            <a:r>
              <a:rPr lang="ru-RU" sz="2000" dirty="0" smtClean="0"/>
              <a:t> Елена Васильевна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48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Развитие музыкальных, художественных способностей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3480"/>
            <a:ext cx="4754562" cy="3567764"/>
          </a:xfrm>
        </p:spPr>
      </p:pic>
      <p:pic>
        <p:nvPicPr>
          <p:cNvPr id="9" name="Picture 4" descr="F:\День матери 28.11.14\DSCN3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638" y="2513897"/>
            <a:ext cx="4754562" cy="356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99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Проектные работы- шаг к успешности в жизни</a:t>
            </a: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87" y="2019300"/>
            <a:ext cx="5156198" cy="38671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5" y="1990527"/>
            <a:ext cx="5156465" cy="3867348"/>
          </a:xfrm>
        </p:spPr>
      </p:pic>
    </p:spTree>
    <p:extLst>
      <p:ext uri="{BB962C8B-B14F-4D97-AF65-F5344CB8AC3E}">
        <p14:creationId xmlns:p14="http://schemas.microsoft.com/office/powerpoint/2010/main" val="19866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Проектные работы- шаг к успешности в жизни</a:t>
            </a:r>
            <a:endParaRPr lang="ru-RU" b="1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2370138"/>
            <a:ext cx="2905124" cy="381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cs623118.vk.me/v623118014/25a22/1ykFDBPJ-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744" y="2970505"/>
            <a:ext cx="367145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 descr="C:\Users\HP\Desktop\фото из библиотеки сен 2014\IMG_0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3198" y="2284413"/>
            <a:ext cx="2857252" cy="381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1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4126" y="585216"/>
            <a:ext cx="9720073" cy="1499616"/>
          </a:xfrm>
        </p:spPr>
        <p:txBody>
          <a:bodyPr/>
          <a:lstStyle/>
          <a:p>
            <a:r>
              <a:rPr lang="ru-RU" b="1" dirty="0" smtClean="0"/>
              <a:t>Участие в городских конкурсах, конференциях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2435920"/>
            <a:ext cx="4238626" cy="317896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2" y="2289573"/>
            <a:ext cx="2687637" cy="2015727"/>
          </a:xfrm>
        </p:spPr>
      </p:pic>
      <p:pic>
        <p:nvPicPr>
          <p:cNvPr id="6" name="Picture 3" descr="F:\городская конференция фото\DSC01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2" y="4478307"/>
            <a:ext cx="2679963" cy="200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2122650"/>
            <a:ext cx="2900844" cy="21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4478307"/>
            <a:ext cx="2893206" cy="216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8700" y="585216"/>
            <a:ext cx="9715499" cy="1499616"/>
          </a:xfrm>
        </p:spPr>
        <p:txBody>
          <a:bodyPr/>
          <a:lstStyle/>
          <a:p>
            <a:r>
              <a:rPr lang="ru-RU" b="1" dirty="0" smtClean="0"/>
              <a:t>Наши задачи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547998" cy="4023360"/>
          </a:xfrm>
        </p:spPr>
        <p:txBody>
          <a:bodyPr/>
          <a:lstStyle/>
          <a:p>
            <a:r>
              <a:rPr lang="ru-RU" dirty="0"/>
              <a:t>совместно с родителями  поддерживать талантливого ребенка  в реализации его интересов в </a:t>
            </a:r>
            <a:r>
              <a:rPr lang="ru-RU" dirty="0" smtClean="0"/>
              <a:t>школе и </a:t>
            </a:r>
            <a:r>
              <a:rPr lang="ru-RU" dirty="0"/>
              <a:t>семье ( тематические родительские собрания, круглые столы с участием детей, лектории для родителей, спортивные мероприятия, концерты, праздники, посещение кружков и секций по способностям);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59" y="627621"/>
            <a:ext cx="2960472" cy="2220354"/>
          </a:xfrm>
        </p:spPr>
      </p:pic>
      <p:pic>
        <p:nvPicPr>
          <p:cNvPr id="8194" name="Picture 2" descr="DSC018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42" y="3638550"/>
            <a:ext cx="2954264" cy="226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DSC020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56" y="609598"/>
            <a:ext cx="3125539" cy="22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DSC023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50" y="3638550"/>
            <a:ext cx="3028950" cy="227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4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4128" y="650789"/>
            <a:ext cx="9720072" cy="1434043"/>
          </a:xfrm>
        </p:spPr>
        <p:txBody>
          <a:bodyPr>
            <a:normAutofit fontScale="90000"/>
          </a:bodyPr>
          <a:lstStyle/>
          <a:p>
            <a:pPr lvl="0"/>
            <a:r>
              <a:rPr lang="ru-RU" sz="5400" b="1" dirty="0">
                <a:solidFill>
                  <a:prstClr val="black"/>
                </a:solidFill>
              </a:rPr>
              <a:t>Принципы педагогической деятельности в работе с </a:t>
            </a:r>
            <a:r>
              <a:rPr lang="ru-RU" sz="5400" b="1" dirty="0" smtClean="0">
                <a:solidFill>
                  <a:prstClr val="black"/>
                </a:solidFill>
              </a:rPr>
              <a:t>одарёнными </a:t>
            </a:r>
            <a:r>
              <a:rPr lang="ru-RU" sz="5400" b="1" dirty="0">
                <a:solidFill>
                  <a:prstClr val="black"/>
                </a:solidFill>
              </a:rPr>
              <a:t>детьми:</a:t>
            </a:r>
            <a:br>
              <a:rPr lang="ru-RU" sz="5400" b="1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6119624" cy="4023360"/>
          </a:xfrm>
        </p:spPr>
        <p:txBody>
          <a:bodyPr>
            <a:normAutofit/>
          </a:bodyPr>
          <a:lstStyle/>
          <a:p>
            <a:pPr lvl="0">
              <a:buClr>
                <a:srgbClr val="1CADE4"/>
              </a:buClr>
            </a:pPr>
            <a:r>
              <a:rPr lang="ru-RU" sz="1800" dirty="0" smtClean="0">
                <a:solidFill>
                  <a:prstClr val="black"/>
                </a:solidFill>
              </a:rPr>
              <a:t>- </a:t>
            </a:r>
            <a:r>
              <a:rPr lang="ru-RU" sz="1800" dirty="0">
                <a:solidFill>
                  <a:prstClr val="black"/>
                </a:solidFill>
              </a:rPr>
              <a:t>принцип создания комфортных условий для совместной работы учащихся и учителя;</a:t>
            </a:r>
          </a:p>
          <a:p>
            <a:pPr lvl="0">
              <a:buClr>
                <a:srgbClr val="1CADE4"/>
              </a:buClr>
            </a:pPr>
            <a:r>
              <a:rPr lang="ru-RU" sz="1800" dirty="0">
                <a:solidFill>
                  <a:prstClr val="black"/>
                </a:solidFill>
              </a:rPr>
              <a:t>- принцип создания условий для самопознания и самореализации каждой одаренной личности;</a:t>
            </a:r>
          </a:p>
          <a:p>
            <a:pPr lvl="0">
              <a:buClr>
                <a:srgbClr val="1CADE4"/>
              </a:buClr>
            </a:pPr>
            <a:r>
              <a:rPr lang="ru-RU" sz="1800" dirty="0">
                <a:solidFill>
                  <a:prstClr val="black"/>
                </a:solidFill>
              </a:rPr>
              <a:t>- принцип вариативности реализации содержания, форм , методов учебно- воспитательного процесса;</a:t>
            </a:r>
          </a:p>
          <a:p>
            <a:pPr lvl="0">
              <a:buClr>
                <a:srgbClr val="1CADE4"/>
              </a:buClr>
            </a:pPr>
            <a:r>
              <a:rPr lang="ru-RU" sz="1800" dirty="0">
                <a:solidFill>
                  <a:prstClr val="black"/>
                </a:solidFill>
              </a:rPr>
              <a:t>- принцип свободы выбора учащимися предметных и творческих кружков, спортивных секций;</a:t>
            </a:r>
          </a:p>
          <a:p>
            <a:pPr lvl="0">
              <a:buClr>
                <a:srgbClr val="1CADE4"/>
              </a:buClr>
            </a:pPr>
            <a:r>
              <a:rPr lang="ru-RU" sz="1800" dirty="0">
                <a:solidFill>
                  <a:prstClr val="black"/>
                </a:solidFill>
              </a:rPr>
              <a:t>-  принцип возрастания роли внеурочной деятельности в связи с введением ФГОС НОО.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2342952"/>
            <a:ext cx="4076700" cy="3565921"/>
          </a:xfrm>
        </p:spPr>
      </p:pic>
    </p:spTree>
    <p:extLst>
      <p:ext uri="{BB962C8B-B14F-4D97-AF65-F5344CB8AC3E}">
        <p14:creationId xmlns:p14="http://schemas.microsoft.com/office/powerpoint/2010/main" val="22541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Внеурочная деятельность развивает ребёнка в разных направлениях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9" y="2219127"/>
            <a:ext cx="3975365" cy="29815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82" y="2628900"/>
            <a:ext cx="3358589" cy="3362325"/>
          </a:xfrm>
        </p:spPr>
      </p:pic>
      <p:pic>
        <p:nvPicPr>
          <p:cNvPr id="5" name="Рисунок 7" descr="G:\ШМО Ю.И\экскурсия в избу вязание\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2105024"/>
            <a:ext cx="3201988" cy="329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26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457200"/>
            <a:ext cx="9296400" cy="1457325"/>
          </a:xfrm>
        </p:spPr>
        <p:txBody>
          <a:bodyPr/>
          <a:lstStyle/>
          <a:p>
            <a:r>
              <a:rPr lang="ru-RU" b="1" dirty="0" smtClean="0"/>
              <a:t>Музыкальные  постановки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2" y="2098665"/>
            <a:ext cx="4776201" cy="322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886" y="2156935"/>
            <a:ext cx="4224339" cy="317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51" y="3619240"/>
            <a:ext cx="2661046" cy="166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5" y="1731954"/>
            <a:ext cx="2841659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7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948672" cy="149961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развитие нравственных качеств , чувства патриотизма</a:t>
            </a:r>
            <a:endParaRPr lang="ru-RU" b="1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2487834"/>
            <a:ext cx="2576512" cy="1932384"/>
          </a:xfrm>
        </p:spPr>
      </p:pic>
      <p:pic>
        <p:nvPicPr>
          <p:cNvPr id="25" name="Объект 2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476086"/>
            <a:ext cx="5429249" cy="407193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21" y="2472369"/>
            <a:ext cx="2608425" cy="195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9" y="4591050"/>
            <a:ext cx="2608426" cy="195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20" y="4591050"/>
            <a:ext cx="2608425" cy="195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7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Преемственность дошкольного и начального образования</a:t>
            </a: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7" y="2390775"/>
            <a:ext cx="4991100" cy="3743325"/>
          </a:xfr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686425" y="2286000"/>
            <a:ext cx="5943600" cy="402336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Огромную роль в эффективности преемственности дошкольного и начального образования играет координация взаимодействия между коллективами детских садов нашего микрорайона, школой и родителями будущих первоклассников. </a:t>
            </a:r>
          </a:p>
          <a:p>
            <a:r>
              <a:rPr lang="ru-RU" dirty="0" smtClean="0"/>
              <a:t>В нашей школе преемственность осуществляется по следующим направлениям:</a:t>
            </a:r>
          </a:p>
          <a:p>
            <a:pPr marL="0" indent="85725">
              <a:buNone/>
            </a:pPr>
            <a:r>
              <a:rPr lang="ru-RU" dirty="0" smtClean="0"/>
              <a:t>1.Взаимодействие с педагогическими коллективами </a:t>
            </a:r>
          </a:p>
          <a:p>
            <a:pPr marL="0" indent="85725">
              <a:buNone/>
            </a:pPr>
            <a:r>
              <a:rPr lang="ru-RU" dirty="0" smtClean="0"/>
              <a:t>2</a:t>
            </a:r>
            <a:r>
              <a:rPr lang="ru-RU" dirty="0"/>
              <a:t>. Работа с </a:t>
            </a:r>
            <a:r>
              <a:rPr lang="ru-RU" dirty="0" smtClean="0"/>
              <a:t>детьми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dirty="0" smtClean="0"/>
              <a:t>3</a:t>
            </a:r>
            <a:r>
              <a:rPr lang="ru-RU" dirty="0"/>
              <a:t>. Работа с  родителями</a:t>
            </a:r>
          </a:p>
          <a:p>
            <a:pPr marL="342900" indent="-342900">
              <a:buFont typeface="Tw Cen MT" panose="020B0602020104020603" pitchFamily="34" charset="0"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1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Мнение психологов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136821" y="2438400"/>
            <a:ext cx="4753233" cy="3870960"/>
          </a:xfrm>
        </p:spPr>
        <p:txBody>
          <a:bodyPr/>
          <a:lstStyle/>
          <a:p>
            <a:r>
              <a:rPr lang="ru-RU" dirty="0"/>
              <a:t>Все маленькие дети </a:t>
            </a:r>
            <a:r>
              <a:rPr lang="ru-RU" dirty="0" smtClean="0"/>
              <a:t>с </a:t>
            </a:r>
            <a:r>
              <a:rPr lang="ru-RU" dirty="0"/>
              <a:t>рождения </a:t>
            </a:r>
            <a:r>
              <a:rPr lang="ru-RU" dirty="0" smtClean="0"/>
              <a:t>обладают определенными </a:t>
            </a:r>
            <a:r>
              <a:rPr lang="ru-RU" dirty="0"/>
              <a:t>задатками и способностями. Однако </a:t>
            </a:r>
            <a:r>
              <a:rPr lang="ru-RU" dirty="0" smtClean="0"/>
              <a:t>развитие идёт неодинаково. </a:t>
            </a:r>
            <a:r>
              <a:rPr lang="ru-RU" dirty="0"/>
              <a:t> Процент </a:t>
            </a:r>
            <a:r>
              <a:rPr lang="ru-RU" dirty="0" smtClean="0"/>
              <a:t>одарённых </a:t>
            </a:r>
            <a:r>
              <a:rPr lang="ru-RU" dirty="0"/>
              <a:t>детей, с точки зрения психологов, с годами резко снижается: если в десятилетнем возрасте их 60-70%, то к четырнадцати годам- 30-40%, а к семнадцати- только 15-20</a:t>
            </a:r>
            <a:r>
              <a:rPr lang="ru-RU" dirty="0" smtClean="0"/>
              <a:t>%.</a:t>
            </a:r>
            <a:endParaRPr lang="ru-RU" dirty="0"/>
          </a:p>
        </p:txBody>
      </p:sp>
      <p:pic>
        <p:nvPicPr>
          <p:cNvPr id="1026" name="Picture 2" descr="C:\Users\Нина\Pictures\DSC031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413686"/>
            <a:ext cx="4888850" cy="366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682097" cy="1499616"/>
          </a:xfrm>
        </p:spPr>
        <p:txBody>
          <a:bodyPr/>
          <a:lstStyle/>
          <a:p>
            <a:r>
              <a:rPr lang="ru-RU" b="1" dirty="0" smtClean="0"/>
              <a:t>Дни открытых дверей в школе</a:t>
            </a:r>
            <a:endParaRPr lang="ru-RU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433258"/>
            <a:ext cx="3340894" cy="2235829"/>
          </a:xfrm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32" y="1813366"/>
            <a:ext cx="3640567" cy="2410971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814513"/>
            <a:ext cx="31432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Нина\Pictures\день откр двер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4" y="1814512"/>
            <a:ext cx="32131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354346"/>
            <a:ext cx="2943222" cy="221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Сотрудничество с педагогическим колледжем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81" y="2624137"/>
            <a:ext cx="3600451" cy="2700338"/>
          </a:xfrm>
        </p:spPr>
      </p:pic>
      <p:pic>
        <p:nvPicPr>
          <p:cNvPr id="12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3" y="2624138"/>
            <a:ext cx="3598589" cy="270033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4714876" cy="3679825"/>
          </a:xfrm>
        </p:spPr>
        <p:txBody>
          <a:bodyPr/>
          <a:lstStyle/>
          <a:p>
            <a:pPr marL="0" lvl="0" indent="0">
              <a:buClr>
                <a:srgbClr val="1CADE4"/>
              </a:buClr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20" y="2624138"/>
            <a:ext cx="360233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Повышение квалификации на различных семинарах, курсах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4402"/>
            <a:ext cx="4754562" cy="35659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4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3690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диагностировать одарённость?</a:t>
            </a:r>
            <a:endParaRPr lang="ru-RU" b="1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989320" y="2057400"/>
            <a:ext cx="4754880" cy="3829050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/>
              <a:t>Анкета «Как распознать одарённость» Кузнецова Л. Г., </a:t>
            </a:r>
            <a:r>
              <a:rPr lang="ru-RU" sz="2800" dirty="0" err="1" smtClean="0"/>
              <a:t>Сверч</a:t>
            </a:r>
            <a:r>
              <a:rPr lang="ru-RU" sz="2800" dirty="0" smtClean="0"/>
              <a:t> Л. П.</a:t>
            </a:r>
          </a:p>
          <a:p>
            <a:r>
              <a:rPr lang="ru-RU" sz="2800" dirty="0"/>
              <a:t>Анкета </a:t>
            </a:r>
            <a:r>
              <a:rPr lang="ru-RU" sz="2800" dirty="0" smtClean="0"/>
              <a:t>одарённости </a:t>
            </a:r>
            <a:r>
              <a:rPr lang="ru-RU" sz="2800" dirty="0"/>
              <a:t>по </a:t>
            </a:r>
            <a:r>
              <a:rPr lang="ru-RU" sz="2800" dirty="0" err="1" smtClean="0"/>
              <a:t>А.И.Савенкову</a:t>
            </a:r>
            <a:endParaRPr lang="ru-RU" sz="2800" dirty="0" smtClean="0"/>
          </a:p>
          <a:p>
            <a:r>
              <a:rPr lang="ru-RU" sz="2800" dirty="0"/>
              <a:t>Опросник для выявления </a:t>
            </a:r>
            <a:r>
              <a:rPr lang="ru-RU" sz="2800" dirty="0" smtClean="0"/>
              <a:t>одарённых </a:t>
            </a:r>
            <a:r>
              <a:rPr lang="ru-RU" sz="2800" dirty="0"/>
              <a:t>школьников по А.А. Лосевой</a:t>
            </a:r>
            <a:endParaRPr lang="ru-RU" sz="2800" dirty="0" smtClean="0"/>
          </a:p>
          <a:p>
            <a:r>
              <a:rPr lang="ru-RU" sz="2800" dirty="0"/>
              <a:t> Опросник для </a:t>
            </a:r>
            <a:r>
              <a:rPr lang="ru-RU" sz="2800"/>
              <a:t>выявления </a:t>
            </a:r>
            <a:r>
              <a:rPr lang="ru-RU" sz="2800" smtClean="0"/>
              <a:t>одарённых </a:t>
            </a:r>
            <a:r>
              <a:rPr lang="ru-RU" sz="2800" dirty="0"/>
              <a:t>учащихся по Е.Н. Задориной</a:t>
            </a:r>
            <a:endParaRPr lang="ru-RU" sz="2800" dirty="0" smtClean="0"/>
          </a:p>
          <a:p>
            <a:r>
              <a:rPr lang="ru-RU" sz="2800" dirty="0" smtClean="0"/>
              <a:t>Методика «Карта одарённости» </a:t>
            </a:r>
            <a:r>
              <a:rPr lang="ru-RU" sz="2800" dirty="0" err="1" smtClean="0"/>
              <a:t>Хаана</a:t>
            </a:r>
            <a:r>
              <a:rPr lang="ru-RU" sz="2800" dirty="0" smtClean="0"/>
              <a:t> и </a:t>
            </a:r>
            <a:r>
              <a:rPr lang="ru-RU" sz="2800" dirty="0" err="1" smtClean="0"/>
              <a:t>Каффа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11266" name="Picture 2" descr="C:\Users\Нина\Pictures\желаем удач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8" y="2143125"/>
            <a:ext cx="5010298" cy="37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Кто он, одарённый ученик?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dirty="0"/>
              <a:t>Способный, одаренный ученик – это </a:t>
            </a:r>
            <a:r>
              <a:rPr lang="ru-RU" dirty="0" smtClean="0"/>
              <a:t>обладающий высоким уровнем </a:t>
            </a:r>
            <a:r>
              <a:rPr lang="ru-RU" dirty="0"/>
              <a:t>каких-то способностей </a:t>
            </a:r>
            <a:r>
              <a:rPr lang="ru-RU" dirty="0" smtClean="0"/>
              <a:t>человек. </a:t>
            </a:r>
            <a:r>
              <a:rPr lang="ru-RU" dirty="0"/>
              <a:t> Этих детей не надо заставлять учиться, они сами ищут себе работу, чаще сложную и творческую</a:t>
            </a:r>
            <a:r>
              <a:rPr lang="ru-RU" dirty="0" smtClean="0"/>
              <a:t>. Они быстро усваивают школьный материал. На уроках у них постоянно остаётся время на выполнение индивидуальных заданий. Задача учителя-  развивать умственный потенциал ребёнка.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4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467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4128" y="799070"/>
            <a:ext cx="9720072" cy="13262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Формы работы с </a:t>
            </a:r>
            <a:r>
              <a:rPr lang="ru-RU" b="1" dirty="0" smtClean="0"/>
              <a:t>одарёнными </a:t>
            </a:r>
            <a:r>
              <a:rPr lang="ru-RU" b="1" dirty="0"/>
              <a:t>учащимися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24128" y="1981200"/>
            <a:ext cx="9720073" cy="4328160"/>
          </a:xfrm>
        </p:spPr>
        <p:txBody>
          <a:bodyPr>
            <a:noAutofit/>
          </a:bodyPr>
          <a:lstStyle/>
          <a:p>
            <a:r>
              <a:rPr lang="ru-RU" sz="1800" dirty="0" smtClean="0"/>
              <a:t>- </a:t>
            </a:r>
            <a:r>
              <a:rPr lang="ru-RU" sz="1800" dirty="0"/>
              <a:t>индивидуальный подход на уроках, использование в практике элементов дифференцированного обучения, проведение нестандартных уроков;</a:t>
            </a:r>
          </a:p>
          <a:p>
            <a:r>
              <a:rPr lang="ru-RU" sz="1800" dirty="0"/>
              <a:t>- дополнительные занятия с одаренными учащимися, подготовка к олимпиадам, интеллектуальным играм, дискуссии, консультации по возникшим проблемам;</a:t>
            </a:r>
          </a:p>
          <a:p>
            <a:r>
              <a:rPr lang="ru-RU" sz="1800" dirty="0"/>
              <a:t>- участие в </a:t>
            </a:r>
            <a:r>
              <a:rPr lang="ru-RU" sz="1800" dirty="0" smtClean="0"/>
              <a:t>школьных, городских и общероссийских олимпиадах </a:t>
            </a:r>
            <a:r>
              <a:rPr lang="ru-RU" sz="1800" dirty="0"/>
              <a:t>по математике, русскому языку, литературному чтению, окружающему миру;</a:t>
            </a:r>
          </a:p>
          <a:p>
            <a:r>
              <a:rPr lang="ru-RU" sz="1800" dirty="0"/>
              <a:t>- психологические консультации, тренинги, тестирование;</a:t>
            </a:r>
          </a:p>
          <a:p>
            <a:r>
              <a:rPr lang="ru-RU" sz="1800" dirty="0"/>
              <a:t>- конкурсы, </a:t>
            </a:r>
            <a:r>
              <a:rPr lang="ru-RU" sz="1800" dirty="0" smtClean="0"/>
              <a:t>викторины, интеллектуальные </a:t>
            </a:r>
            <a:r>
              <a:rPr lang="ru-RU" sz="1800" dirty="0"/>
              <a:t>игры, фестивали, спортивные соревнования различного уровня;</a:t>
            </a:r>
          </a:p>
          <a:p>
            <a:r>
              <a:rPr lang="ru-RU" sz="1800" dirty="0"/>
              <a:t>- посещение предметных и творческих кружков по </a:t>
            </a:r>
            <a:r>
              <a:rPr lang="ru-RU" sz="1800" dirty="0" smtClean="0"/>
              <a:t>способностям, спортивных </a:t>
            </a:r>
            <a:r>
              <a:rPr lang="ru-RU" sz="1800" dirty="0"/>
              <a:t>секций по интересам;</a:t>
            </a:r>
          </a:p>
          <a:p>
            <a:r>
              <a:rPr lang="ru-RU" sz="1800" dirty="0"/>
              <a:t>- проектно- исследовательская деятельность учащихся </a:t>
            </a:r>
            <a:r>
              <a:rPr lang="ru-RU" sz="1800" dirty="0" smtClean="0"/>
              <a:t>«От детского сада до вуза»</a:t>
            </a:r>
          </a:p>
          <a:p>
            <a:pPr marL="91440" lvl="5" indent="-91440">
              <a:spcBef>
                <a:spcPts val="1200"/>
              </a:spcBef>
              <a:spcAft>
                <a:spcPts val="200"/>
              </a:spcAft>
              <a:buSzPct val="100000"/>
              <a:buFont typeface="Tw Cen MT" panose="020B0602020104020603" pitchFamily="34" charset="0"/>
              <a:buChar char=" "/>
            </a:pPr>
            <a:r>
              <a:rPr lang="ru-RU" sz="1800" dirty="0"/>
              <a:t>- использование современных средств информации , создание детских портфолио.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481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Одаренность бывает художественной ( музыкально-художественной), </a:t>
            </a:r>
            <a:r>
              <a:rPr lang="ru-RU" b="1" dirty="0" smtClean="0"/>
              <a:t>спортивной 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4402"/>
            <a:ext cx="4754562" cy="356592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4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9711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Дети занимают призовые места и на международных соревнованиях</a:t>
            </a:r>
            <a:endParaRPr lang="ru-RU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7218710" cy="8229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Кузьмина Виктория		Карапетян </a:t>
            </a:r>
            <a:r>
              <a:rPr lang="ru-RU" dirty="0" err="1" smtClean="0">
                <a:solidFill>
                  <a:schemeClr val="tx1"/>
                </a:solidFill>
              </a:rPr>
              <a:t>Самвел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9" y="2824163"/>
            <a:ext cx="2375581" cy="3509962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7477125" y="2179636"/>
            <a:ext cx="4610100" cy="8229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Выступление детей танцевальных</a:t>
            </a:r>
          </a:p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             кружков    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1" y="2947988"/>
            <a:ext cx="2190750" cy="3348037"/>
          </a:xfrm>
        </p:spPr>
      </p:pic>
      <p:pic>
        <p:nvPicPr>
          <p:cNvPr id="5123" name="Picture 3" descr="DSC024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69" y="2845401"/>
            <a:ext cx="4375944" cy="28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3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5375" y="471509"/>
            <a:ext cx="9960551" cy="1524931"/>
          </a:xfrm>
        </p:spPr>
        <p:txBody>
          <a:bodyPr/>
          <a:lstStyle/>
          <a:p>
            <a:r>
              <a:rPr lang="ru-RU" b="1" dirty="0" smtClean="0"/>
              <a:t>В нашей школе</a:t>
            </a:r>
            <a:endParaRPr lang="ru-RU" b="1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01" y="3514725"/>
            <a:ext cx="2135994" cy="2888672"/>
          </a:xfrm>
        </p:spPr>
      </p:pic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3921945" cy="376229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школе проводим уроки </a:t>
            </a:r>
            <a:r>
              <a:rPr lang="ru-RU" sz="2400" dirty="0"/>
              <a:t>творчества для одаренных детей (мини-конференции, олимпиады, интеллектуальные игры, викторины, марафоны, дни творчества и науки, конкурсы знатоков, предметные КВН)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3482251"/>
            <a:ext cx="3383095" cy="2937600"/>
          </a:xfrm>
        </p:spPr>
      </p:pic>
      <p:pic>
        <p:nvPicPr>
          <p:cNvPr id="1026" name="Picture 2" descr="DSC019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42900"/>
            <a:ext cx="4114799" cy="307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90824" y="585216"/>
            <a:ext cx="7953375" cy="1499616"/>
          </a:xfrm>
        </p:spPr>
        <p:txBody>
          <a:bodyPr/>
          <a:lstStyle/>
          <a:p>
            <a:r>
              <a:rPr lang="ru-RU" b="1" dirty="0" smtClean="0"/>
              <a:t>Детское творчество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4" y="2333426"/>
            <a:ext cx="3370262" cy="252769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60" y="2371725"/>
            <a:ext cx="3452547" cy="2589410"/>
          </a:xfrm>
        </p:spPr>
      </p:pic>
      <p:pic>
        <p:nvPicPr>
          <p:cNvPr id="5" name="Picture 2" descr="C:\Users\Нина\Pictures\DSC03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838126"/>
            <a:ext cx="4164012" cy="31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7030A0"/>
            </a:gs>
            <a:gs pos="93000">
              <a:srgbClr val="00B0F0"/>
            </a:gs>
            <a:gs pos="0">
              <a:srgbClr val="FBEB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4649" y="585216"/>
            <a:ext cx="7829549" cy="1186434"/>
          </a:xfrm>
        </p:spPr>
        <p:txBody>
          <a:bodyPr/>
          <a:lstStyle/>
          <a:p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Детское творчество</a:t>
            </a:r>
            <a:endParaRPr lang="ru-RU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017956"/>
            <a:ext cx="3438525" cy="258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68" y="2133687"/>
            <a:ext cx="3448775" cy="25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068956"/>
            <a:ext cx="3692368" cy="282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4068956"/>
            <a:ext cx="35718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471613"/>
            <a:ext cx="293211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2_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3_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5.xml><?xml version="1.0" encoding="utf-8"?>
<a:theme xmlns:a="http://schemas.openxmlformats.org/drawingml/2006/main" name="5_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6.xml><?xml version="1.0" encoding="utf-8"?>
<a:theme xmlns:a="http://schemas.openxmlformats.org/drawingml/2006/main" name="4_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665</TotalTime>
  <Words>468</Words>
  <Application>Microsoft Office PowerPoint</Application>
  <PresentationFormat>Широкоэкранный</PresentationFormat>
  <Paragraphs>57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Calibri</vt:lpstr>
      <vt:lpstr>Tw Cen MT</vt:lpstr>
      <vt:lpstr>Tw Cen MT Condensed</vt:lpstr>
      <vt:lpstr>Wingdings 3</vt:lpstr>
      <vt:lpstr>Интеграл</vt:lpstr>
      <vt:lpstr>1_Интеграл</vt:lpstr>
      <vt:lpstr>2_Интеграл</vt:lpstr>
      <vt:lpstr>3_Интеграл</vt:lpstr>
      <vt:lpstr>5_Интеграл</vt:lpstr>
      <vt:lpstr>4_Интеграл</vt:lpstr>
      <vt:lpstr>Презентация PowerPoint</vt:lpstr>
      <vt:lpstr>Мнение психологов</vt:lpstr>
      <vt:lpstr>Кто он, одарённый ученик?</vt:lpstr>
      <vt:lpstr>Формы работы с одарёнными учащимися: </vt:lpstr>
      <vt:lpstr>Одаренность бывает художественной ( музыкально-художественной), спортивной </vt:lpstr>
      <vt:lpstr>Дети занимают призовые места и на международных соревнованиях</vt:lpstr>
      <vt:lpstr>В нашей школе</vt:lpstr>
      <vt:lpstr>Детское творчество</vt:lpstr>
      <vt:lpstr>Детское творчество</vt:lpstr>
      <vt:lpstr>Развитие музыкальных, художественных способностей</vt:lpstr>
      <vt:lpstr>Проектные работы- шаг к успешности в жизни</vt:lpstr>
      <vt:lpstr>Проектные работы- шаг к успешности в жизни</vt:lpstr>
      <vt:lpstr>Участие в городских конкурсах, конференциях</vt:lpstr>
      <vt:lpstr>Наши задачи</vt:lpstr>
      <vt:lpstr>Принципы педагогической деятельности в работе с одарёнными детьми: </vt:lpstr>
      <vt:lpstr>Внеурочная деятельность развивает ребёнка в разных направлениях</vt:lpstr>
      <vt:lpstr>Музыкальные  постановки</vt:lpstr>
      <vt:lpstr>развитие нравственных качеств , чувства патриотизма</vt:lpstr>
      <vt:lpstr>Преемственность дошкольного и начального образования</vt:lpstr>
      <vt:lpstr>Дни открытых дверей в школе</vt:lpstr>
      <vt:lpstr>Сотрудничество с педагогическим колледжем</vt:lpstr>
      <vt:lpstr>Повышение квалификации на различных семинарах, курсах</vt:lpstr>
      <vt:lpstr>Как диагностировать одарённость?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237</dc:creator>
  <cp:lastModifiedBy>237</cp:lastModifiedBy>
  <cp:revision>65</cp:revision>
  <dcterms:created xsi:type="dcterms:W3CDTF">2016-05-13T13:20:38Z</dcterms:created>
  <dcterms:modified xsi:type="dcterms:W3CDTF">2016-05-17T07:30:23Z</dcterms:modified>
</cp:coreProperties>
</file>