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1" r:id="rId3"/>
    <p:sldId id="256" r:id="rId4"/>
    <p:sldId id="275" r:id="rId5"/>
    <p:sldId id="276" r:id="rId6"/>
    <p:sldId id="277" r:id="rId7"/>
    <p:sldId id="258" r:id="rId8"/>
    <p:sldId id="268" r:id="rId9"/>
    <p:sldId id="267" r:id="rId10"/>
    <p:sldId id="279" r:id="rId11"/>
    <p:sldId id="264" r:id="rId12"/>
    <p:sldId id="280" r:id="rId13"/>
    <p:sldId id="269" r:id="rId14"/>
    <p:sldId id="266" r:id="rId15"/>
    <p:sldId id="260" r:id="rId16"/>
    <p:sldId id="261" r:id="rId17"/>
    <p:sldId id="262" r:id="rId18"/>
    <p:sldId id="265" r:id="rId19"/>
    <p:sldId id="281" r:id="rId20"/>
    <p:sldId id="270" r:id="rId21"/>
    <p:sldId id="283" r:id="rId22"/>
    <p:sldId id="278" r:id="rId23"/>
    <p:sldId id="282" r:id="rId24"/>
    <p:sldId id="26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6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7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5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3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9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7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7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5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5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1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003D-337C-4F79-91BA-D528BFBBF811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9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003D-337C-4F79-91BA-D528BFBBF811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B525-1D34-4CEB-B517-3E14001F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65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ZGsWGqovAY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p73nVb1x5Q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Угадай- ка!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5181600" cy="46171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существительных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подчас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жизнь, а просто скука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нет у них без нас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запаха, ни звука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нас к ним приложить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веселее станет жить!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2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29205"/>
            <a:ext cx="9144000" cy="100699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«Синтаксическая»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3602038"/>
            <a:ext cx="11704320" cy="1655762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Легкие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снежинки закружились в морозном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воздухе.</a:t>
            </a:r>
            <a:endParaRPr lang="ru-RU" sz="4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128058" y="4887884"/>
            <a:ext cx="2011680" cy="83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80807" y="4912822"/>
            <a:ext cx="2668386" cy="83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80807" y="5120640"/>
            <a:ext cx="26683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382385" y="4829695"/>
            <a:ext cx="1546168" cy="124690"/>
          </a:xfrm>
          <a:custGeom>
            <a:avLst/>
            <a:gdLst>
              <a:gd name="connsiteX0" fmla="*/ 0 w 1546168"/>
              <a:gd name="connsiteY0" fmla="*/ 124690 h 124690"/>
              <a:gd name="connsiteX1" fmla="*/ 41564 w 1546168"/>
              <a:gd name="connsiteY1" fmla="*/ 108065 h 124690"/>
              <a:gd name="connsiteX2" fmla="*/ 66502 w 1546168"/>
              <a:gd name="connsiteY2" fmla="*/ 99752 h 124690"/>
              <a:gd name="connsiteX3" fmla="*/ 149630 w 1546168"/>
              <a:gd name="connsiteY3" fmla="*/ 58189 h 124690"/>
              <a:gd name="connsiteX4" fmla="*/ 282633 w 1546168"/>
              <a:gd name="connsiteY4" fmla="*/ 66501 h 124690"/>
              <a:gd name="connsiteX5" fmla="*/ 299259 w 1546168"/>
              <a:gd name="connsiteY5" fmla="*/ 83127 h 124690"/>
              <a:gd name="connsiteX6" fmla="*/ 324197 w 1546168"/>
              <a:gd name="connsiteY6" fmla="*/ 99752 h 124690"/>
              <a:gd name="connsiteX7" fmla="*/ 457200 w 1546168"/>
              <a:gd name="connsiteY7" fmla="*/ 91440 h 124690"/>
              <a:gd name="connsiteX8" fmla="*/ 507077 w 1546168"/>
              <a:gd name="connsiteY8" fmla="*/ 74814 h 124690"/>
              <a:gd name="connsiteX9" fmla="*/ 540328 w 1546168"/>
              <a:gd name="connsiteY9" fmla="*/ 66501 h 124690"/>
              <a:gd name="connsiteX10" fmla="*/ 565266 w 1546168"/>
              <a:gd name="connsiteY10" fmla="*/ 49876 h 124690"/>
              <a:gd name="connsiteX11" fmla="*/ 598517 w 1546168"/>
              <a:gd name="connsiteY11" fmla="*/ 41563 h 124690"/>
              <a:gd name="connsiteX12" fmla="*/ 698270 w 1546168"/>
              <a:gd name="connsiteY12" fmla="*/ 24938 h 124690"/>
              <a:gd name="connsiteX13" fmla="*/ 731520 w 1546168"/>
              <a:gd name="connsiteY13" fmla="*/ 33250 h 124690"/>
              <a:gd name="connsiteX14" fmla="*/ 748146 w 1546168"/>
              <a:gd name="connsiteY14" fmla="*/ 49876 h 124690"/>
              <a:gd name="connsiteX15" fmla="*/ 773084 w 1546168"/>
              <a:gd name="connsiteY15" fmla="*/ 66501 h 124690"/>
              <a:gd name="connsiteX16" fmla="*/ 806335 w 1546168"/>
              <a:gd name="connsiteY16" fmla="*/ 74814 h 124690"/>
              <a:gd name="connsiteX17" fmla="*/ 831273 w 1546168"/>
              <a:gd name="connsiteY17" fmla="*/ 83127 h 124690"/>
              <a:gd name="connsiteX18" fmla="*/ 997528 w 1546168"/>
              <a:gd name="connsiteY18" fmla="*/ 74814 h 124690"/>
              <a:gd name="connsiteX19" fmla="*/ 1022466 w 1546168"/>
              <a:gd name="connsiteY19" fmla="*/ 66501 h 124690"/>
              <a:gd name="connsiteX20" fmla="*/ 1113906 w 1546168"/>
              <a:gd name="connsiteY20" fmla="*/ 49876 h 124690"/>
              <a:gd name="connsiteX21" fmla="*/ 1138844 w 1546168"/>
              <a:gd name="connsiteY21" fmla="*/ 41563 h 124690"/>
              <a:gd name="connsiteX22" fmla="*/ 1213659 w 1546168"/>
              <a:gd name="connsiteY22" fmla="*/ 16625 h 124690"/>
              <a:gd name="connsiteX23" fmla="*/ 1238597 w 1546168"/>
              <a:gd name="connsiteY23" fmla="*/ 8312 h 124690"/>
              <a:gd name="connsiteX24" fmla="*/ 1271848 w 1546168"/>
              <a:gd name="connsiteY24" fmla="*/ 0 h 124690"/>
              <a:gd name="connsiteX25" fmla="*/ 1296786 w 1546168"/>
              <a:gd name="connsiteY25" fmla="*/ 8312 h 124690"/>
              <a:gd name="connsiteX26" fmla="*/ 1330037 w 1546168"/>
              <a:gd name="connsiteY26" fmla="*/ 83127 h 124690"/>
              <a:gd name="connsiteX27" fmla="*/ 1354975 w 1546168"/>
              <a:gd name="connsiteY27" fmla="*/ 91440 h 124690"/>
              <a:gd name="connsiteX28" fmla="*/ 1546168 w 1546168"/>
              <a:gd name="connsiteY28" fmla="*/ 91440 h 12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46168" h="124690">
                <a:moveTo>
                  <a:pt x="0" y="124690"/>
                </a:moveTo>
                <a:cubicBezTo>
                  <a:pt x="13855" y="119148"/>
                  <a:pt x="27592" y="113304"/>
                  <a:pt x="41564" y="108065"/>
                </a:cubicBezTo>
                <a:cubicBezTo>
                  <a:pt x="49768" y="104988"/>
                  <a:pt x="58842" y="104007"/>
                  <a:pt x="66502" y="99752"/>
                </a:cubicBezTo>
                <a:cubicBezTo>
                  <a:pt x="147475" y="54767"/>
                  <a:pt x="84649" y="74433"/>
                  <a:pt x="149630" y="58189"/>
                </a:cubicBezTo>
                <a:cubicBezTo>
                  <a:pt x="193964" y="60960"/>
                  <a:pt x="238817" y="59198"/>
                  <a:pt x="282633" y="66501"/>
                </a:cubicBezTo>
                <a:cubicBezTo>
                  <a:pt x="290364" y="67789"/>
                  <a:pt x="293139" y="78231"/>
                  <a:pt x="299259" y="83127"/>
                </a:cubicBezTo>
                <a:cubicBezTo>
                  <a:pt x="307060" y="89368"/>
                  <a:pt x="315884" y="94210"/>
                  <a:pt x="324197" y="99752"/>
                </a:cubicBezTo>
                <a:cubicBezTo>
                  <a:pt x="368531" y="96981"/>
                  <a:pt x="413187" y="97442"/>
                  <a:pt x="457200" y="91440"/>
                </a:cubicBezTo>
                <a:cubicBezTo>
                  <a:pt x="474564" y="89072"/>
                  <a:pt x="490075" y="79065"/>
                  <a:pt x="507077" y="74814"/>
                </a:cubicBezTo>
                <a:lnTo>
                  <a:pt x="540328" y="66501"/>
                </a:lnTo>
                <a:cubicBezTo>
                  <a:pt x="548641" y="60959"/>
                  <a:pt x="556083" y="53811"/>
                  <a:pt x="565266" y="49876"/>
                </a:cubicBezTo>
                <a:cubicBezTo>
                  <a:pt x="575767" y="45376"/>
                  <a:pt x="587532" y="44702"/>
                  <a:pt x="598517" y="41563"/>
                </a:cubicBezTo>
                <a:cubicBezTo>
                  <a:pt x="660552" y="23838"/>
                  <a:pt x="576681" y="38447"/>
                  <a:pt x="698270" y="24938"/>
                </a:cubicBezTo>
                <a:cubicBezTo>
                  <a:pt x="709353" y="27709"/>
                  <a:pt x="721302" y="28141"/>
                  <a:pt x="731520" y="33250"/>
                </a:cubicBezTo>
                <a:cubicBezTo>
                  <a:pt x="738530" y="36755"/>
                  <a:pt x="742026" y="44980"/>
                  <a:pt x="748146" y="49876"/>
                </a:cubicBezTo>
                <a:cubicBezTo>
                  <a:pt x="755947" y="56117"/>
                  <a:pt x="763901" y="62566"/>
                  <a:pt x="773084" y="66501"/>
                </a:cubicBezTo>
                <a:cubicBezTo>
                  <a:pt x="783585" y="71001"/>
                  <a:pt x="795350" y="71675"/>
                  <a:pt x="806335" y="74814"/>
                </a:cubicBezTo>
                <a:cubicBezTo>
                  <a:pt x="814760" y="77221"/>
                  <a:pt x="822960" y="80356"/>
                  <a:pt x="831273" y="83127"/>
                </a:cubicBezTo>
                <a:cubicBezTo>
                  <a:pt x="886691" y="80356"/>
                  <a:pt x="942249" y="79621"/>
                  <a:pt x="997528" y="74814"/>
                </a:cubicBezTo>
                <a:cubicBezTo>
                  <a:pt x="1006257" y="74055"/>
                  <a:pt x="1013965" y="68626"/>
                  <a:pt x="1022466" y="66501"/>
                </a:cubicBezTo>
                <a:cubicBezTo>
                  <a:pt x="1082960" y="51378"/>
                  <a:pt x="1047227" y="64694"/>
                  <a:pt x="1113906" y="49876"/>
                </a:cubicBezTo>
                <a:cubicBezTo>
                  <a:pt x="1122460" y="47975"/>
                  <a:pt x="1130531" y="44334"/>
                  <a:pt x="1138844" y="41563"/>
                </a:cubicBezTo>
                <a:cubicBezTo>
                  <a:pt x="1171209" y="9200"/>
                  <a:pt x="1143000" y="30757"/>
                  <a:pt x="1213659" y="16625"/>
                </a:cubicBezTo>
                <a:cubicBezTo>
                  <a:pt x="1222251" y="14907"/>
                  <a:pt x="1230172" y="10719"/>
                  <a:pt x="1238597" y="8312"/>
                </a:cubicBezTo>
                <a:cubicBezTo>
                  <a:pt x="1249582" y="5173"/>
                  <a:pt x="1260764" y="2771"/>
                  <a:pt x="1271848" y="0"/>
                </a:cubicBezTo>
                <a:cubicBezTo>
                  <a:pt x="1280161" y="2771"/>
                  <a:pt x="1291693" y="1182"/>
                  <a:pt x="1296786" y="8312"/>
                </a:cubicBezTo>
                <a:cubicBezTo>
                  <a:pt x="1315417" y="34395"/>
                  <a:pt x="1304347" y="62575"/>
                  <a:pt x="1330037" y="83127"/>
                </a:cubicBezTo>
                <a:cubicBezTo>
                  <a:pt x="1336879" y="88601"/>
                  <a:pt x="1346219" y="91103"/>
                  <a:pt x="1354975" y="91440"/>
                </a:cubicBezTo>
                <a:cubicBezTo>
                  <a:pt x="1418659" y="93889"/>
                  <a:pt x="1482437" y="91440"/>
                  <a:pt x="1546168" y="9144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892145" y="4887884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227425" y="4887884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518370" y="4887884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803774" y="4890655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064240" y="4868487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308080" y="4868487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7639396" y="4836454"/>
            <a:ext cx="2011680" cy="142870"/>
          </a:xfrm>
          <a:custGeom>
            <a:avLst/>
            <a:gdLst>
              <a:gd name="connsiteX0" fmla="*/ 0 w 2011680"/>
              <a:gd name="connsiteY0" fmla="*/ 142870 h 142870"/>
              <a:gd name="connsiteX1" fmla="*/ 33251 w 2011680"/>
              <a:gd name="connsiteY1" fmla="*/ 101306 h 142870"/>
              <a:gd name="connsiteX2" fmla="*/ 83128 w 2011680"/>
              <a:gd name="connsiteY2" fmla="*/ 84681 h 142870"/>
              <a:gd name="connsiteX3" fmla="*/ 257695 w 2011680"/>
              <a:gd name="connsiteY3" fmla="*/ 92993 h 142870"/>
              <a:gd name="connsiteX4" fmla="*/ 282633 w 2011680"/>
              <a:gd name="connsiteY4" fmla="*/ 109619 h 142870"/>
              <a:gd name="connsiteX5" fmla="*/ 315884 w 2011680"/>
              <a:gd name="connsiteY5" fmla="*/ 117931 h 142870"/>
              <a:gd name="connsiteX6" fmla="*/ 365760 w 2011680"/>
              <a:gd name="connsiteY6" fmla="*/ 134557 h 142870"/>
              <a:gd name="connsiteX7" fmla="*/ 440575 w 2011680"/>
              <a:gd name="connsiteY7" fmla="*/ 126244 h 142870"/>
              <a:gd name="connsiteX8" fmla="*/ 490451 w 2011680"/>
              <a:gd name="connsiteY8" fmla="*/ 109619 h 142870"/>
              <a:gd name="connsiteX9" fmla="*/ 507077 w 2011680"/>
              <a:gd name="connsiteY9" fmla="*/ 92993 h 142870"/>
              <a:gd name="connsiteX10" fmla="*/ 573579 w 2011680"/>
              <a:gd name="connsiteY10" fmla="*/ 76368 h 142870"/>
              <a:gd name="connsiteX11" fmla="*/ 623455 w 2011680"/>
              <a:gd name="connsiteY11" fmla="*/ 59742 h 142870"/>
              <a:gd name="connsiteX12" fmla="*/ 648393 w 2011680"/>
              <a:gd name="connsiteY12" fmla="*/ 51430 h 142870"/>
              <a:gd name="connsiteX13" fmla="*/ 731520 w 2011680"/>
              <a:gd name="connsiteY13" fmla="*/ 76368 h 142870"/>
              <a:gd name="connsiteX14" fmla="*/ 756459 w 2011680"/>
              <a:gd name="connsiteY14" fmla="*/ 84681 h 142870"/>
              <a:gd name="connsiteX15" fmla="*/ 781397 w 2011680"/>
              <a:gd name="connsiteY15" fmla="*/ 101306 h 142870"/>
              <a:gd name="connsiteX16" fmla="*/ 814648 w 2011680"/>
              <a:gd name="connsiteY16" fmla="*/ 109619 h 142870"/>
              <a:gd name="connsiteX17" fmla="*/ 864524 w 2011680"/>
              <a:gd name="connsiteY17" fmla="*/ 117931 h 142870"/>
              <a:gd name="connsiteX18" fmla="*/ 906088 w 2011680"/>
              <a:gd name="connsiteY18" fmla="*/ 126244 h 142870"/>
              <a:gd name="connsiteX19" fmla="*/ 972589 w 2011680"/>
              <a:gd name="connsiteY19" fmla="*/ 117931 h 142870"/>
              <a:gd name="connsiteX20" fmla="*/ 997528 w 2011680"/>
              <a:gd name="connsiteY20" fmla="*/ 109619 h 142870"/>
              <a:gd name="connsiteX21" fmla="*/ 1030779 w 2011680"/>
              <a:gd name="connsiteY21" fmla="*/ 76368 h 142870"/>
              <a:gd name="connsiteX22" fmla="*/ 1055717 w 2011680"/>
              <a:gd name="connsiteY22" fmla="*/ 68055 h 142870"/>
              <a:gd name="connsiteX23" fmla="*/ 1113906 w 2011680"/>
              <a:gd name="connsiteY23" fmla="*/ 51430 h 142870"/>
              <a:gd name="connsiteX24" fmla="*/ 1271848 w 2011680"/>
              <a:gd name="connsiteY24" fmla="*/ 59742 h 142870"/>
              <a:gd name="connsiteX25" fmla="*/ 1371600 w 2011680"/>
              <a:gd name="connsiteY25" fmla="*/ 109619 h 142870"/>
              <a:gd name="connsiteX26" fmla="*/ 1438102 w 2011680"/>
              <a:gd name="connsiteY26" fmla="*/ 126244 h 142870"/>
              <a:gd name="connsiteX27" fmla="*/ 1546168 w 2011680"/>
              <a:gd name="connsiteY27" fmla="*/ 117931 h 142870"/>
              <a:gd name="connsiteX28" fmla="*/ 1587731 w 2011680"/>
              <a:gd name="connsiteY28" fmla="*/ 92993 h 142870"/>
              <a:gd name="connsiteX29" fmla="*/ 1637608 w 2011680"/>
              <a:gd name="connsiteY29" fmla="*/ 68055 h 142870"/>
              <a:gd name="connsiteX30" fmla="*/ 1687484 w 2011680"/>
              <a:gd name="connsiteY30" fmla="*/ 26491 h 142870"/>
              <a:gd name="connsiteX31" fmla="*/ 1712422 w 2011680"/>
              <a:gd name="connsiteY31" fmla="*/ 18179 h 142870"/>
              <a:gd name="connsiteX32" fmla="*/ 1737360 w 2011680"/>
              <a:gd name="connsiteY32" fmla="*/ 1553 h 142870"/>
              <a:gd name="connsiteX33" fmla="*/ 1878677 w 2011680"/>
              <a:gd name="connsiteY33" fmla="*/ 26491 h 142870"/>
              <a:gd name="connsiteX34" fmla="*/ 1911928 w 2011680"/>
              <a:gd name="connsiteY34" fmla="*/ 34804 h 142870"/>
              <a:gd name="connsiteX35" fmla="*/ 1961804 w 2011680"/>
              <a:gd name="connsiteY35" fmla="*/ 51430 h 142870"/>
              <a:gd name="connsiteX36" fmla="*/ 2011680 w 2011680"/>
              <a:gd name="connsiteY36" fmla="*/ 68055 h 14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11680" h="142870">
                <a:moveTo>
                  <a:pt x="0" y="142870"/>
                </a:moveTo>
                <a:cubicBezTo>
                  <a:pt x="11084" y="129015"/>
                  <a:pt x="18716" y="111481"/>
                  <a:pt x="33251" y="101306"/>
                </a:cubicBezTo>
                <a:cubicBezTo>
                  <a:pt x="47608" y="91256"/>
                  <a:pt x="83128" y="84681"/>
                  <a:pt x="83128" y="84681"/>
                </a:cubicBezTo>
                <a:cubicBezTo>
                  <a:pt x="141317" y="87452"/>
                  <a:pt x="199890" y="85767"/>
                  <a:pt x="257695" y="92993"/>
                </a:cubicBezTo>
                <a:cubicBezTo>
                  <a:pt x="267609" y="94232"/>
                  <a:pt x="273450" y="105683"/>
                  <a:pt x="282633" y="109619"/>
                </a:cubicBezTo>
                <a:cubicBezTo>
                  <a:pt x="293134" y="114119"/>
                  <a:pt x="304941" y="114648"/>
                  <a:pt x="315884" y="117931"/>
                </a:cubicBezTo>
                <a:cubicBezTo>
                  <a:pt x="332670" y="122967"/>
                  <a:pt x="365760" y="134557"/>
                  <a:pt x="365760" y="134557"/>
                </a:cubicBezTo>
                <a:cubicBezTo>
                  <a:pt x="390698" y="131786"/>
                  <a:pt x="415970" y="131165"/>
                  <a:pt x="440575" y="126244"/>
                </a:cubicBezTo>
                <a:cubicBezTo>
                  <a:pt x="457759" y="122807"/>
                  <a:pt x="490451" y="109619"/>
                  <a:pt x="490451" y="109619"/>
                </a:cubicBezTo>
                <a:cubicBezTo>
                  <a:pt x="495993" y="104077"/>
                  <a:pt x="500356" y="97025"/>
                  <a:pt x="507077" y="92993"/>
                </a:cubicBezTo>
                <a:cubicBezTo>
                  <a:pt x="521087" y="84587"/>
                  <a:pt x="562659" y="79346"/>
                  <a:pt x="573579" y="76368"/>
                </a:cubicBezTo>
                <a:cubicBezTo>
                  <a:pt x="590486" y="71757"/>
                  <a:pt x="606830" y="65284"/>
                  <a:pt x="623455" y="59742"/>
                </a:cubicBezTo>
                <a:lnTo>
                  <a:pt x="648393" y="51430"/>
                </a:lnTo>
                <a:cubicBezTo>
                  <a:pt x="698648" y="63993"/>
                  <a:pt x="670802" y="56128"/>
                  <a:pt x="731520" y="76368"/>
                </a:cubicBezTo>
                <a:cubicBezTo>
                  <a:pt x="739833" y="79139"/>
                  <a:pt x="749168" y="79820"/>
                  <a:pt x="756459" y="84681"/>
                </a:cubicBezTo>
                <a:cubicBezTo>
                  <a:pt x="764772" y="90223"/>
                  <a:pt x="772214" y="97371"/>
                  <a:pt x="781397" y="101306"/>
                </a:cubicBezTo>
                <a:cubicBezTo>
                  <a:pt x="791898" y="105806"/>
                  <a:pt x="803445" y="107378"/>
                  <a:pt x="814648" y="109619"/>
                </a:cubicBezTo>
                <a:cubicBezTo>
                  <a:pt x="831175" y="112924"/>
                  <a:pt x="847941" y="114916"/>
                  <a:pt x="864524" y="117931"/>
                </a:cubicBezTo>
                <a:cubicBezTo>
                  <a:pt x="878425" y="120458"/>
                  <a:pt x="892233" y="123473"/>
                  <a:pt x="906088" y="126244"/>
                </a:cubicBezTo>
                <a:cubicBezTo>
                  <a:pt x="928255" y="123473"/>
                  <a:pt x="950610" y="121927"/>
                  <a:pt x="972589" y="117931"/>
                </a:cubicBezTo>
                <a:cubicBezTo>
                  <a:pt x="981210" y="116364"/>
                  <a:pt x="990398" y="114712"/>
                  <a:pt x="997528" y="109619"/>
                </a:cubicBezTo>
                <a:cubicBezTo>
                  <a:pt x="1010283" y="100508"/>
                  <a:pt x="1015909" y="81325"/>
                  <a:pt x="1030779" y="76368"/>
                </a:cubicBezTo>
                <a:cubicBezTo>
                  <a:pt x="1039092" y="73597"/>
                  <a:pt x="1047292" y="70462"/>
                  <a:pt x="1055717" y="68055"/>
                </a:cubicBezTo>
                <a:cubicBezTo>
                  <a:pt x="1128808" y="47171"/>
                  <a:pt x="1054093" y="71366"/>
                  <a:pt x="1113906" y="51430"/>
                </a:cubicBezTo>
                <a:cubicBezTo>
                  <a:pt x="1166553" y="54201"/>
                  <a:pt x="1219503" y="53461"/>
                  <a:pt x="1271848" y="59742"/>
                </a:cubicBezTo>
                <a:cubicBezTo>
                  <a:pt x="1360192" y="70343"/>
                  <a:pt x="1284895" y="80721"/>
                  <a:pt x="1371600" y="109619"/>
                </a:cubicBezTo>
                <a:cubicBezTo>
                  <a:pt x="1409943" y="122398"/>
                  <a:pt x="1387947" y="116212"/>
                  <a:pt x="1438102" y="126244"/>
                </a:cubicBezTo>
                <a:cubicBezTo>
                  <a:pt x="1474124" y="123473"/>
                  <a:pt x="1510319" y="122412"/>
                  <a:pt x="1546168" y="117931"/>
                </a:cubicBezTo>
                <a:cubicBezTo>
                  <a:pt x="1576112" y="114188"/>
                  <a:pt x="1567083" y="109512"/>
                  <a:pt x="1587731" y="92993"/>
                </a:cubicBezTo>
                <a:cubicBezTo>
                  <a:pt x="1610750" y="74577"/>
                  <a:pt x="1611269" y="76835"/>
                  <a:pt x="1637608" y="68055"/>
                </a:cubicBezTo>
                <a:cubicBezTo>
                  <a:pt x="1655990" y="49673"/>
                  <a:pt x="1664340" y="38063"/>
                  <a:pt x="1687484" y="26491"/>
                </a:cubicBezTo>
                <a:cubicBezTo>
                  <a:pt x="1695321" y="22572"/>
                  <a:pt x="1704109" y="20950"/>
                  <a:pt x="1712422" y="18179"/>
                </a:cubicBezTo>
                <a:cubicBezTo>
                  <a:pt x="1720735" y="12637"/>
                  <a:pt x="1727395" y="2265"/>
                  <a:pt x="1737360" y="1553"/>
                </a:cubicBezTo>
                <a:cubicBezTo>
                  <a:pt x="1826976" y="-4848"/>
                  <a:pt x="1810803" y="9522"/>
                  <a:pt x="1878677" y="26491"/>
                </a:cubicBezTo>
                <a:cubicBezTo>
                  <a:pt x="1889761" y="29262"/>
                  <a:pt x="1900985" y="31521"/>
                  <a:pt x="1911928" y="34804"/>
                </a:cubicBezTo>
                <a:cubicBezTo>
                  <a:pt x="1928714" y="39840"/>
                  <a:pt x="1947222" y="41709"/>
                  <a:pt x="1961804" y="51430"/>
                </a:cubicBezTo>
                <a:cubicBezTo>
                  <a:pt x="1993659" y="72666"/>
                  <a:pt x="1976751" y="68055"/>
                  <a:pt x="2011680" y="6805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3851"/>
            <a:ext cx="9144000" cy="112112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«Морфологическая»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27316"/>
            <a:ext cx="9144000" cy="38820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вариантам выполните  морфологический разбор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1вариант						 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2вариант 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воздухе. 				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 морозном. 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7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114" y="0"/>
            <a:ext cx="9516686" cy="148797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«Оздоровительная» Видео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4ZGsWGqovA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7104" y="2125806"/>
            <a:ext cx="8134646" cy="45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3851"/>
            <a:ext cx="9144000" cy="112112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«Морфологическая»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1928553"/>
            <a:ext cx="11197244" cy="4380807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Взаимопроверка в парах   </a:t>
            </a: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воздухе-сущ. (в чём?)      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В морозном – прил. (в каком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2.Нач.ф.- воздух .                      2.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Нач.ф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морозный.</a:t>
            </a: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3.М.р., 2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3.  М., р., 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П. п, ед. ч.                               4. Определение</a:t>
            </a: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5.Дополнение				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4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53545" cy="153017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Станция «Поэтическая»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bp73nVb1x5Q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972988"/>
            <a:ext cx="5751110" cy="4056611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74873" y="914401"/>
            <a:ext cx="4962697" cy="594359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Чародейкою Зимою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Околдован, лес стоит,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 снежной бахромою,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Неподвижною, немою,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Чудной жизнью он блестит.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стоит он, околдован, –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мертвец и не живой –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Сном волшебным очарован,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опутан, весь окован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Легкой цепью пуховой…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зимнее ли мечет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него свой луч косой –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ничто не затрепещет,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весь вспыхнет и заблещет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Ослепительной красой.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66313" y="404297"/>
            <a:ext cx="453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Фёдор Иванович Тютчев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45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Ф. Тютчев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</a:rPr>
              <a:t>Чародейкою Зимою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Околдован, лес стоит,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И под </a:t>
            </a:r>
            <a:r>
              <a:rPr lang="ru-RU" sz="3600" dirty="0">
                <a:solidFill>
                  <a:srgbClr val="C00000"/>
                </a:solidFill>
              </a:rPr>
              <a:t>снежной</a:t>
            </a:r>
            <a:r>
              <a:rPr lang="ru-RU" sz="3600" dirty="0">
                <a:solidFill>
                  <a:schemeClr val="bg1"/>
                </a:solidFill>
              </a:rPr>
              <a:t> бахромою,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Неподвижною, немою</a:t>
            </a:r>
            <a:r>
              <a:rPr lang="ru-RU" sz="3600" dirty="0">
                <a:solidFill>
                  <a:schemeClr val="bg1"/>
                </a:solidFill>
              </a:rPr>
              <a:t>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Чудной</a:t>
            </a:r>
            <a:r>
              <a:rPr lang="ru-RU" sz="3600" dirty="0">
                <a:solidFill>
                  <a:schemeClr val="bg1"/>
                </a:solidFill>
              </a:rPr>
              <a:t> жизнью он блестит.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И стоит он, околдован, –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Не мертвец и не живой –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Сном </a:t>
            </a:r>
            <a:r>
              <a:rPr lang="ru-RU" sz="3600" dirty="0">
                <a:solidFill>
                  <a:srgbClr val="C00000"/>
                </a:solidFill>
              </a:rPr>
              <a:t>волшебным</a:t>
            </a:r>
            <a:r>
              <a:rPr lang="ru-RU" sz="3600" dirty="0">
                <a:solidFill>
                  <a:schemeClr val="bg1"/>
                </a:solidFill>
              </a:rPr>
              <a:t> очарован,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Весь опутан, весь окован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Легкой</a:t>
            </a:r>
            <a:r>
              <a:rPr lang="ru-RU" sz="3600" dirty="0">
                <a:solidFill>
                  <a:schemeClr val="bg1"/>
                </a:solidFill>
              </a:rPr>
              <a:t> цепью </a:t>
            </a:r>
            <a:r>
              <a:rPr lang="ru-RU" sz="3600" dirty="0">
                <a:solidFill>
                  <a:srgbClr val="C00000"/>
                </a:solidFill>
              </a:rPr>
              <a:t>пуховой</a:t>
            </a:r>
            <a:r>
              <a:rPr lang="ru-RU" sz="3600" dirty="0">
                <a:solidFill>
                  <a:schemeClr val="bg1"/>
                </a:solidFill>
              </a:rPr>
              <a:t>…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Солнце </a:t>
            </a:r>
            <a:r>
              <a:rPr lang="ru-RU" sz="3600" dirty="0">
                <a:solidFill>
                  <a:srgbClr val="C00000"/>
                </a:solidFill>
              </a:rPr>
              <a:t>зимнее</a:t>
            </a:r>
            <a:r>
              <a:rPr lang="ru-RU" sz="3600" dirty="0">
                <a:solidFill>
                  <a:schemeClr val="bg1"/>
                </a:solidFill>
              </a:rPr>
              <a:t> ли мечет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На него свой луч </a:t>
            </a:r>
            <a:r>
              <a:rPr lang="ru-RU" sz="3600" dirty="0">
                <a:solidFill>
                  <a:srgbClr val="C00000"/>
                </a:solidFill>
              </a:rPr>
              <a:t>косой</a:t>
            </a:r>
            <a:r>
              <a:rPr lang="ru-RU" sz="3600" dirty="0">
                <a:solidFill>
                  <a:schemeClr val="bg1"/>
                </a:solidFill>
              </a:rPr>
              <a:t> –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В нем ничто не затрепещет,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Он весь вспыхнет и заблещет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Ослепительной</a:t>
            </a:r>
            <a:r>
              <a:rPr lang="ru-RU" sz="3600" dirty="0">
                <a:solidFill>
                  <a:schemeClr val="bg1"/>
                </a:solidFill>
              </a:rPr>
              <a:t> красой.</a:t>
            </a:r>
          </a:p>
          <a:p>
            <a:endParaRPr lang="ru-RU" dirty="0"/>
          </a:p>
        </p:txBody>
      </p:sp>
      <p:pic>
        <p:nvPicPr>
          <p:cNvPr id="11" name="Объект 10" descr="Free stock photo of forest, snow, trees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06" y="1950576"/>
            <a:ext cx="5178425" cy="3886200"/>
          </a:xfrm>
        </p:spPr>
      </p:pic>
    </p:spTree>
    <p:extLst>
      <p:ext uri="{BB962C8B-B14F-4D97-AF65-F5344CB8AC3E}">
        <p14:creationId xmlns:p14="http://schemas.microsoft.com/office/powerpoint/2010/main" val="18533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09551"/>
            <a:ext cx="10515600" cy="1616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«Заколдованная»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 справедливость. Злой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колдун поменял у слов определения, и получилось вот что: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Неуклюжий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крот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как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Слепой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пёс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Хитрый как бык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Злой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</a:p>
          <a:p>
            <a:pPr marL="0" indent="0">
              <a:buNone/>
            </a:pP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Упрямый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сорока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Неповоротливый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собака</a:t>
            </a: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Вороватый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жираф</a:t>
            </a:r>
          </a:p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Трусливый как медведь</a:t>
            </a:r>
          </a:p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как заяц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262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474906"/>
            <a:ext cx="9144000" cy="830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</a:rPr>
              <a:t>Имя прилагательное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9600" y="1321723"/>
            <a:ext cx="10782300" cy="5552902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признак предмета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endParaRPr lang="ru-RU" alt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какой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какая? какое? какие?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		 	Имеет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  и</a:t>
            </a: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существительным                        			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антонимы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по числам и родам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род: какой? –ой,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-ий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род: какая? –ая, -яя.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род: какое? –ое, -ее.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699536" y="1867184"/>
            <a:ext cx="301214" cy="333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2367779">
            <a:off x="1483265" y="1151823"/>
            <a:ext cx="268941" cy="2075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99245">
            <a:off x="10260468" y="1245786"/>
            <a:ext cx="225910" cy="1919128"/>
          </a:xfrm>
          <a:prstGeom prst="downArrow">
            <a:avLst>
              <a:gd name="adj1" fmla="val 697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76009" y="3076086"/>
            <a:ext cx="301214" cy="1321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257695"/>
            <a:ext cx="9144000" cy="9476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Станция «Игровая»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8887" y="1354975"/>
            <a:ext cx="11238807" cy="5394960"/>
          </a:xfrm>
        </p:spPr>
        <p:txBody>
          <a:bodyPr>
            <a:normAutofit fontScale="85000" lnSpcReduction="20000"/>
          </a:bodyPr>
          <a:lstStyle/>
          <a:p>
            <a:pPr marL="342900" lvl="0" indent="-3429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Имя прилагательное обозначает признак предмета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предложении имя прилагательное является определением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Имя прилагательное изменяется по числам,  падежам, родам ( в ед. ч) </a:t>
            </a:r>
            <a:endParaRPr lang="ru-RU" sz="3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имени </a:t>
            </a: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прилагательного во 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множественном числе определить </a:t>
            </a: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правильно написать безударное окончание прилагательного, надо от существительного задать 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вопрос.</a:t>
            </a:r>
            <a:endParaRPr lang="ru-RU" sz="30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Прилагательное согласуется в роде, числе и падеже со связанным с ним существительным. </a:t>
            </a:r>
            <a:endParaRPr lang="ru-RU" sz="30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Главным словом в словосочетании </a:t>
            </a:r>
            <a:r>
              <a:rPr lang="ru-RU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.+сущ. является прилагательное.</a:t>
            </a:r>
            <a:endParaRPr lang="ru-RU" sz="30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Какая? Какие? – вопросы 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имени прилагательного.</a:t>
            </a:r>
            <a:endParaRPr lang="ru-RU" sz="3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5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687" y="115411"/>
            <a:ext cx="10076156" cy="106532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«Умники и умницы»</a:t>
            </a:r>
            <a:b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Притяжательные имена </a:t>
            </a:r>
            <a:r>
              <a:rPr lang="ru-RU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прилагательные 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049" y="1367161"/>
            <a:ext cx="11026065" cy="538874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5" descr="s3_3%20(Smal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35" y="1309518"/>
            <a:ext cx="7358501" cy="544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24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542261"/>
            <a:ext cx="9144000" cy="9037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Угадай- ка!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subTitle" idx="1"/>
          </p:nvPr>
        </p:nvSpPr>
        <p:spPr>
          <a:xfrm>
            <a:off x="574157" y="1648047"/>
            <a:ext cx="10909005" cy="451883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имя ищу необычное, звучное, 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Особое, сильное, самое лучшее, 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Короткое, длинное, красное, синее, 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Неброское, яркое, очень красивое, 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 уменьшительное или ласкательное, 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называют ещё ...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9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Качественные имена прилагательные </a:t>
            </a:r>
            <a: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Качественные имена прилагательные обозначают признак предмета, который может проявляться в большей или меньшей степени. </a:t>
            </a:r>
            <a:b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Чаще всего они обозначают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форму, размер, цвет, свойство, вкус, вес, запах, температуру, звук, внутренние качества живых существ.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476" y="91440"/>
            <a:ext cx="9932324" cy="112442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9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Качественные имена прилагательные </a:t>
            </a:r>
            <a: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s3_11%20(Small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4" y="1215868"/>
            <a:ext cx="564737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3_12%20(Small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23" y="2377440"/>
            <a:ext cx="6022997" cy="296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3_13%20(Small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4" y="4047637"/>
            <a:ext cx="564737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2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687" y="115411"/>
            <a:ext cx="10076156" cy="106532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«Умники и умницы»</a:t>
            </a:r>
            <a:b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Относительные </a:t>
            </a:r>
            <a:r>
              <a:rPr lang="ru-RU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имена прилагательные 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049" y="1367161"/>
            <a:ext cx="11026065" cy="538874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3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обозначают </a:t>
            </a:r>
            <a: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 предмета, который не проявляется в большей или меньшей степени. </a:t>
            </a:r>
            <a:b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Признак, который выражают относительные прилагательные, может проявляться через различные отношения: </a:t>
            </a:r>
            <a:endParaRPr lang="ru-RU" sz="33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arenR"/>
            </a:pPr>
            <a:r>
              <a:rPr lang="ru-RU" sz="33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материалу (изделие из стекла — стеклянное изделие, платье из ситца — ситцевое платье) ; </a:t>
            </a:r>
            <a:endParaRPr lang="ru-RU" sz="33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33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к действию (станок, который сверлит — сверлильный станок; машина, которая стирает — стиральная машина) </a:t>
            </a:r>
            <a:r>
              <a:rPr lang="ru-RU" sz="33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33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ко времени (спорт зимой — зимний спорт, задание на день — дневное задание) </a:t>
            </a:r>
            <a:r>
              <a:rPr lang="ru-RU" sz="33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33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к месту (площадь при вокзале — привокзальная площадь, житель города — городской житель) ; </a:t>
            </a:r>
            <a:endParaRPr lang="ru-RU" sz="33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33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5</a:t>
            </a:r>
            <a: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к лицу (общежитие для студентов — студенческое общежитие, площадка для детей — детская площадка) ; </a:t>
            </a:r>
            <a:endParaRPr lang="ru-RU" sz="33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33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6</a:t>
            </a:r>
            <a: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к числу (цена, большая в три раза, — тройная цена, ошибка, допущенная дважды, — двойная ошибка) .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02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687" y="115411"/>
            <a:ext cx="10076156" cy="106532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«Умники и умницы»</a:t>
            </a:r>
            <a:b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Относительные </a:t>
            </a:r>
            <a:r>
              <a:rPr lang="ru-RU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имена прилагательные 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6947" y="1321184"/>
            <a:ext cx="7149325" cy="5388746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5" descr="s3_2%20(Smal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47" y="1367161"/>
            <a:ext cx="7149325" cy="529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782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41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11" y="1255222"/>
            <a:ext cx="4360760" cy="438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93694" y="376517"/>
            <a:ext cx="9144000" cy="8787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Спасибо за урок!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9956" y="5835535"/>
            <a:ext cx="9848952" cy="93481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Молодцы!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8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-ой, -ый</a:t>
            </a:r>
            <a:r>
              <a:rPr lang="ru-RU" b="1" dirty="0">
                <a:solidFill>
                  <a:schemeClr val="bg1"/>
                </a:solidFill>
              </a:rPr>
              <a:t>,</a:t>
            </a:r>
            <a:r>
              <a:rPr lang="ru-RU" b="1" dirty="0" smtClean="0">
                <a:solidFill>
                  <a:schemeClr val="bg1"/>
                </a:solidFill>
              </a:rPr>
              <a:t> -ий,-ая, -яя,-ое, -ее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b="1" dirty="0" err="1" smtClean="0">
                <a:solidFill>
                  <a:schemeClr val="bg1"/>
                </a:solidFill>
              </a:rPr>
              <a:t>ые</a:t>
            </a:r>
            <a:r>
              <a:rPr lang="ru-RU" b="1" dirty="0" smtClean="0">
                <a:solidFill>
                  <a:schemeClr val="bg1"/>
                </a:solidFill>
              </a:rPr>
              <a:t>, -</a:t>
            </a:r>
            <a:r>
              <a:rPr lang="ru-RU" b="1" dirty="0" err="1" smtClean="0">
                <a:solidFill>
                  <a:schemeClr val="bg1"/>
                </a:solidFill>
              </a:rPr>
              <a:t>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9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2893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«Словообразовательная»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835" y="2275367"/>
            <a:ext cx="11092069" cy="4178442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30263"/>
              </p:ext>
            </p:extLst>
          </p:nvPr>
        </p:nvGraphicFramePr>
        <p:xfrm>
          <a:off x="516834" y="2360428"/>
          <a:ext cx="10970315" cy="4233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644">
                  <a:extLst>
                    <a:ext uri="{9D8B030D-6E8A-4147-A177-3AD203B41FA5}">
                      <a16:colId xmlns:a16="http://schemas.microsoft.com/office/drawing/2014/main" val="3569286258"/>
                    </a:ext>
                  </a:extLst>
                </a:gridCol>
                <a:gridCol w="7042671">
                  <a:extLst>
                    <a:ext uri="{9D8B030D-6E8A-4147-A177-3AD203B41FA5}">
                      <a16:colId xmlns:a16="http://schemas.microsoft.com/office/drawing/2014/main" val="2464676158"/>
                    </a:ext>
                  </a:extLst>
                </a:gridCol>
              </a:tblGrid>
              <a:tr h="1188875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Существительное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Прилагательное</a:t>
                      </a:r>
                    </a:p>
                    <a:p>
                      <a:r>
                        <a:rPr lang="ru-RU" sz="3200" dirty="0" smtClean="0"/>
                        <a:t>в Им. падеже</a:t>
                      </a:r>
                    </a:p>
                    <a:p>
                      <a:r>
                        <a:rPr lang="ru-RU" sz="3200" dirty="0" smtClean="0"/>
                        <a:t>разобрать по составу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30493"/>
                  </a:ext>
                </a:extLst>
              </a:tr>
              <a:tr h="89307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</a:t>
                      </a:r>
                      <a:r>
                        <a:rPr lang="ru-RU" sz="3200" u="sng" dirty="0" smtClean="0"/>
                        <a:t>…</a:t>
                      </a:r>
                      <a:r>
                        <a:rPr lang="ru-RU" sz="3200" dirty="0" err="1" smtClean="0"/>
                        <a:t>кабрь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89795"/>
                  </a:ext>
                </a:extLst>
              </a:tr>
              <a:tr h="89307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</a:t>
                      </a:r>
                      <a:r>
                        <a:rPr lang="ru-RU" sz="3200" u="sng" dirty="0" smtClean="0"/>
                        <a:t>…</a:t>
                      </a:r>
                      <a:r>
                        <a:rPr lang="ru-RU" sz="3200" dirty="0" smtClean="0"/>
                        <a:t>роз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95971"/>
                  </a:ext>
                </a:extLst>
              </a:tr>
              <a:tr h="89307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</a:t>
                      </a:r>
                      <a:r>
                        <a:rPr lang="ru-RU" sz="3200" u="sng" dirty="0" smtClean="0"/>
                        <a:t>…</a:t>
                      </a:r>
                      <a:r>
                        <a:rPr lang="ru-RU" sz="3200" dirty="0" err="1" smtClean="0"/>
                        <a:t>рёза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07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7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2893"/>
            <a:ext cx="9144000" cy="9806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«Падежная»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835" y="2275367"/>
            <a:ext cx="11092069" cy="4178442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504353"/>
              </p:ext>
            </p:extLst>
          </p:nvPr>
        </p:nvGraphicFramePr>
        <p:xfrm>
          <a:off x="391767" y="1800224"/>
          <a:ext cx="11342204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599">
                  <a:extLst>
                    <a:ext uri="{9D8B030D-6E8A-4147-A177-3AD203B41FA5}">
                      <a16:colId xmlns:a16="http://schemas.microsoft.com/office/drawing/2014/main" val="3569286258"/>
                    </a:ext>
                  </a:extLst>
                </a:gridCol>
                <a:gridCol w="2348477">
                  <a:extLst>
                    <a:ext uri="{9D8B030D-6E8A-4147-A177-3AD203B41FA5}">
                      <a16:colId xmlns:a16="http://schemas.microsoft.com/office/drawing/2014/main" val="2464676158"/>
                    </a:ext>
                  </a:extLst>
                </a:gridCol>
                <a:gridCol w="4642128">
                  <a:extLst>
                    <a:ext uri="{9D8B030D-6E8A-4147-A177-3AD203B41FA5}">
                      <a16:colId xmlns:a16="http://schemas.microsoft.com/office/drawing/2014/main" val="714507465"/>
                    </a:ext>
                  </a:extLst>
                </a:gridCol>
              </a:tblGrid>
              <a:tr h="160679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Словосочетание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Падеж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Словосочетания поставить в форму данных падежей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30493"/>
                  </a:ext>
                </a:extLst>
              </a:tr>
              <a:tr h="110270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Зимний день-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Д. п.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89795"/>
                  </a:ext>
                </a:extLst>
              </a:tr>
              <a:tr h="110270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Сильная метель-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П. п.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95971"/>
                  </a:ext>
                </a:extLst>
              </a:tr>
              <a:tr h="110270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Серебристый иней-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Т. п.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07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9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2893"/>
            <a:ext cx="9144000" cy="9806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«Падежная»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835" y="2275367"/>
            <a:ext cx="11092069" cy="4178442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77210"/>
              </p:ext>
            </p:extLst>
          </p:nvPr>
        </p:nvGraphicFramePr>
        <p:xfrm>
          <a:off x="391767" y="1800224"/>
          <a:ext cx="11342204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599">
                  <a:extLst>
                    <a:ext uri="{9D8B030D-6E8A-4147-A177-3AD203B41FA5}">
                      <a16:colId xmlns:a16="http://schemas.microsoft.com/office/drawing/2014/main" val="3569286258"/>
                    </a:ext>
                  </a:extLst>
                </a:gridCol>
                <a:gridCol w="2348477">
                  <a:extLst>
                    <a:ext uri="{9D8B030D-6E8A-4147-A177-3AD203B41FA5}">
                      <a16:colId xmlns:a16="http://schemas.microsoft.com/office/drawing/2014/main" val="2464676158"/>
                    </a:ext>
                  </a:extLst>
                </a:gridCol>
                <a:gridCol w="4642128">
                  <a:extLst>
                    <a:ext uri="{9D8B030D-6E8A-4147-A177-3AD203B41FA5}">
                      <a16:colId xmlns:a16="http://schemas.microsoft.com/office/drawing/2014/main" val="714507465"/>
                    </a:ext>
                  </a:extLst>
                </a:gridCol>
              </a:tblGrid>
              <a:tr h="160679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Словосочетание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Падеж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Словосочетания поставить в форму данных падежей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30493"/>
                  </a:ext>
                </a:extLst>
              </a:tr>
              <a:tr h="110270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Яркое</a:t>
                      </a:r>
                      <a:r>
                        <a:rPr lang="ru-RU" sz="3200" baseline="0" dirty="0" smtClean="0"/>
                        <a:t> солнце-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В. п.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89795"/>
                  </a:ext>
                </a:extLst>
              </a:tr>
              <a:tr h="110270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Узкая</a:t>
                      </a:r>
                      <a:r>
                        <a:rPr lang="ru-RU" sz="3200" baseline="0" dirty="0" smtClean="0"/>
                        <a:t> тропинка-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В. п.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95971"/>
                  </a:ext>
                </a:extLst>
              </a:tr>
              <a:tr h="110270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Трескучие морозы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Р. п.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_____________________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07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9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«Теоретическая»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Расскажи об именах прилагательных по плану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Что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обозначают имена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прилагательные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?</a:t>
            </a:r>
          </a:p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Как  связаны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имена существительные и имена прилагательные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?</a:t>
            </a:r>
          </a:p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Как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изменяются имена прилагательные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dirty="0">
                <a:solidFill>
                  <a:srgbClr val="000000"/>
                </a:solidFill>
                <a:latin typeface="Tahoma" panose="020B0604030504040204" pitchFamily="34" charset="0"/>
              </a:rPr>
              <a:t>Имя прилагательное стоит в том же роде, числе и падеже, что и … , к которому оно относится.</a:t>
            </a:r>
          </a:p>
          <a:p>
            <a:r>
              <a:rPr lang="ru-RU" sz="3000" dirty="0">
                <a:solidFill>
                  <a:srgbClr val="000000"/>
                </a:solidFill>
                <a:latin typeface="Tahoma" panose="020B0604030504040204" pitchFamily="34" charset="0"/>
              </a:rPr>
              <a:t>Расскажи, как нужно действовать, чтобы правильно написать гласную в безударном окончании прилагательного?</a:t>
            </a:r>
          </a:p>
          <a:p>
            <a:r>
              <a:rPr lang="ru-RU" sz="3000" dirty="0">
                <a:solidFill>
                  <a:srgbClr val="000000"/>
                </a:solidFill>
                <a:latin typeface="Tahoma" panose="020B0604030504040204" pitchFamily="34" charset="0"/>
              </a:rPr>
              <a:t>Каким членом предложения являются имена прилагательные?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40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48145"/>
            <a:ext cx="9144000" cy="105571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Станция «Редакторская»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945" y="2352503"/>
            <a:ext cx="11579630" cy="44057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_____________ сне… укрыл землю___________ од….ялом. Д…..</a:t>
            </a:r>
            <a:r>
              <a:rPr lang="ru-RU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ревья</a:t>
            </a:r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надели ________</a:t>
            </a:r>
            <a:r>
              <a:rPr lang="ru-RU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ru-RU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воздух…. кружатся _____________</a:t>
            </a:r>
            <a:r>
              <a:rPr lang="ru-RU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…жинки. Мы любуемся _____________________________</a:t>
            </a:r>
            <a:r>
              <a:rPr lang="ru-RU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лес..м</a:t>
            </a:r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Прочитайте текст.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хватает?  Какой это текст: описание или повествование? 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 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отредактируем текст.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62">
              <a:schemeClr val="accent1">
                <a:lumMod val="20000"/>
                <a:lumOff val="80000"/>
              </a:schemeClr>
            </a:gs>
            <a:gs pos="2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29205"/>
            <a:ext cx="9144000" cy="100699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«Синтаксическая»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3602038"/>
            <a:ext cx="11704320" cy="1655762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Легкие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снежинки закружились в морозном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воздухе.</a:t>
            </a:r>
            <a:endParaRPr lang="ru-RU" sz="4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128058" y="4887884"/>
            <a:ext cx="2011680" cy="83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80807" y="4912822"/>
            <a:ext cx="2668386" cy="83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80807" y="5120640"/>
            <a:ext cx="26683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382385" y="4829695"/>
            <a:ext cx="1546168" cy="124690"/>
          </a:xfrm>
          <a:custGeom>
            <a:avLst/>
            <a:gdLst>
              <a:gd name="connsiteX0" fmla="*/ 0 w 1546168"/>
              <a:gd name="connsiteY0" fmla="*/ 124690 h 124690"/>
              <a:gd name="connsiteX1" fmla="*/ 41564 w 1546168"/>
              <a:gd name="connsiteY1" fmla="*/ 108065 h 124690"/>
              <a:gd name="connsiteX2" fmla="*/ 66502 w 1546168"/>
              <a:gd name="connsiteY2" fmla="*/ 99752 h 124690"/>
              <a:gd name="connsiteX3" fmla="*/ 149630 w 1546168"/>
              <a:gd name="connsiteY3" fmla="*/ 58189 h 124690"/>
              <a:gd name="connsiteX4" fmla="*/ 282633 w 1546168"/>
              <a:gd name="connsiteY4" fmla="*/ 66501 h 124690"/>
              <a:gd name="connsiteX5" fmla="*/ 299259 w 1546168"/>
              <a:gd name="connsiteY5" fmla="*/ 83127 h 124690"/>
              <a:gd name="connsiteX6" fmla="*/ 324197 w 1546168"/>
              <a:gd name="connsiteY6" fmla="*/ 99752 h 124690"/>
              <a:gd name="connsiteX7" fmla="*/ 457200 w 1546168"/>
              <a:gd name="connsiteY7" fmla="*/ 91440 h 124690"/>
              <a:gd name="connsiteX8" fmla="*/ 507077 w 1546168"/>
              <a:gd name="connsiteY8" fmla="*/ 74814 h 124690"/>
              <a:gd name="connsiteX9" fmla="*/ 540328 w 1546168"/>
              <a:gd name="connsiteY9" fmla="*/ 66501 h 124690"/>
              <a:gd name="connsiteX10" fmla="*/ 565266 w 1546168"/>
              <a:gd name="connsiteY10" fmla="*/ 49876 h 124690"/>
              <a:gd name="connsiteX11" fmla="*/ 598517 w 1546168"/>
              <a:gd name="connsiteY11" fmla="*/ 41563 h 124690"/>
              <a:gd name="connsiteX12" fmla="*/ 698270 w 1546168"/>
              <a:gd name="connsiteY12" fmla="*/ 24938 h 124690"/>
              <a:gd name="connsiteX13" fmla="*/ 731520 w 1546168"/>
              <a:gd name="connsiteY13" fmla="*/ 33250 h 124690"/>
              <a:gd name="connsiteX14" fmla="*/ 748146 w 1546168"/>
              <a:gd name="connsiteY14" fmla="*/ 49876 h 124690"/>
              <a:gd name="connsiteX15" fmla="*/ 773084 w 1546168"/>
              <a:gd name="connsiteY15" fmla="*/ 66501 h 124690"/>
              <a:gd name="connsiteX16" fmla="*/ 806335 w 1546168"/>
              <a:gd name="connsiteY16" fmla="*/ 74814 h 124690"/>
              <a:gd name="connsiteX17" fmla="*/ 831273 w 1546168"/>
              <a:gd name="connsiteY17" fmla="*/ 83127 h 124690"/>
              <a:gd name="connsiteX18" fmla="*/ 997528 w 1546168"/>
              <a:gd name="connsiteY18" fmla="*/ 74814 h 124690"/>
              <a:gd name="connsiteX19" fmla="*/ 1022466 w 1546168"/>
              <a:gd name="connsiteY19" fmla="*/ 66501 h 124690"/>
              <a:gd name="connsiteX20" fmla="*/ 1113906 w 1546168"/>
              <a:gd name="connsiteY20" fmla="*/ 49876 h 124690"/>
              <a:gd name="connsiteX21" fmla="*/ 1138844 w 1546168"/>
              <a:gd name="connsiteY21" fmla="*/ 41563 h 124690"/>
              <a:gd name="connsiteX22" fmla="*/ 1213659 w 1546168"/>
              <a:gd name="connsiteY22" fmla="*/ 16625 h 124690"/>
              <a:gd name="connsiteX23" fmla="*/ 1238597 w 1546168"/>
              <a:gd name="connsiteY23" fmla="*/ 8312 h 124690"/>
              <a:gd name="connsiteX24" fmla="*/ 1271848 w 1546168"/>
              <a:gd name="connsiteY24" fmla="*/ 0 h 124690"/>
              <a:gd name="connsiteX25" fmla="*/ 1296786 w 1546168"/>
              <a:gd name="connsiteY25" fmla="*/ 8312 h 124690"/>
              <a:gd name="connsiteX26" fmla="*/ 1330037 w 1546168"/>
              <a:gd name="connsiteY26" fmla="*/ 83127 h 124690"/>
              <a:gd name="connsiteX27" fmla="*/ 1354975 w 1546168"/>
              <a:gd name="connsiteY27" fmla="*/ 91440 h 124690"/>
              <a:gd name="connsiteX28" fmla="*/ 1546168 w 1546168"/>
              <a:gd name="connsiteY28" fmla="*/ 91440 h 12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46168" h="124690">
                <a:moveTo>
                  <a:pt x="0" y="124690"/>
                </a:moveTo>
                <a:cubicBezTo>
                  <a:pt x="13855" y="119148"/>
                  <a:pt x="27592" y="113304"/>
                  <a:pt x="41564" y="108065"/>
                </a:cubicBezTo>
                <a:cubicBezTo>
                  <a:pt x="49768" y="104988"/>
                  <a:pt x="58842" y="104007"/>
                  <a:pt x="66502" y="99752"/>
                </a:cubicBezTo>
                <a:cubicBezTo>
                  <a:pt x="147475" y="54767"/>
                  <a:pt x="84649" y="74433"/>
                  <a:pt x="149630" y="58189"/>
                </a:cubicBezTo>
                <a:cubicBezTo>
                  <a:pt x="193964" y="60960"/>
                  <a:pt x="238817" y="59198"/>
                  <a:pt x="282633" y="66501"/>
                </a:cubicBezTo>
                <a:cubicBezTo>
                  <a:pt x="290364" y="67789"/>
                  <a:pt x="293139" y="78231"/>
                  <a:pt x="299259" y="83127"/>
                </a:cubicBezTo>
                <a:cubicBezTo>
                  <a:pt x="307060" y="89368"/>
                  <a:pt x="315884" y="94210"/>
                  <a:pt x="324197" y="99752"/>
                </a:cubicBezTo>
                <a:cubicBezTo>
                  <a:pt x="368531" y="96981"/>
                  <a:pt x="413187" y="97442"/>
                  <a:pt x="457200" y="91440"/>
                </a:cubicBezTo>
                <a:cubicBezTo>
                  <a:pt x="474564" y="89072"/>
                  <a:pt x="490075" y="79065"/>
                  <a:pt x="507077" y="74814"/>
                </a:cubicBezTo>
                <a:lnTo>
                  <a:pt x="540328" y="66501"/>
                </a:lnTo>
                <a:cubicBezTo>
                  <a:pt x="548641" y="60959"/>
                  <a:pt x="556083" y="53811"/>
                  <a:pt x="565266" y="49876"/>
                </a:cubicBezTo>
                <a:cubicBezTo>
                  <a:pt x="575767" y="45376"/>
                  <a:pt x="587532" y="44702"/>
                  <a:pt x="598517" y="41563"/>
                </a:cubicBezTo>
                <a:cubicBezTo>
                  <a:pt x="660552" y="23838"/>
                  <a:pt x="576681" y="38447"/>
                  <a:pt x="698270" y="24938"/>
                </a:cubicBezTo>
                <a:cubicBezTo>
                  <a:pt x="709353" y="27709"/>
                  <a:pt x="721302" y="28141"/>
                  <a:pt x="731520" y="33250"/>
                </a:cubicBezTo>
                <a:cubicBezTo>
                  <a:pt x="738530" y="36755"/>
                  <a:pt x="742026" y="44980"/>
                  <a:pt x="748146" y="49876"/>
                </a:cubicBezTo>
                <a:cubicBezTo>
                  <a:pt x="755947" y="56117"/>
                  <a:pt x="763901" y="62566"/>
                  <a:pt x="773084" y="66501"/>
                </a:cubicBezTo>
                <a:cubicBezTo>
                  <a:pt x="783585" y="71001"/>
                  <a:pt x="795350" y="71675"/>
                  <a:pt x="806335" y="74814"/>
                </a:cubicBezTo>
                <a:cubicBezTo>
                  <a:pt x="814760" y="77221"/>
                  <a:pt x="822960" y="80356"/>
                  <a:pt x="831273" y="83127"/>
                </a:cubicBezTo>
                <a:cubicBezTo>
                  <a:pt x="886691" y="80356"/>
                  <a:pt x="942249" y="79621"/>
                  <a:pt x="997528" y="74814"/>
                </a:cubicBezTo>
                <a:cubicBezTo>
                  <a:pt x="1006257" y="74055"/>
                  <a:pt x="1013965" y="68626"/>
                  <a:pt x="1022466" y="66501"/>
                </a:cubicBezTo>
                <a:cubicBezTo>
                  <a:pt x="1082960" y="51378"/>
                  <a:pt x="1047227" y="64694"/>
                  <a:pt x="1113906" y="49876"/>
                </a:cubicBezTo>
                <a:cubicBezTo>
                  <a:pt x="1122460" y="47975"/>
                  <a:pt x="1130531" y="44334"/>
                  <a:pt x="1138844" y="41563"/>
                </a:cubicBezTo>
                <a:cubicBezTo>
                  <a:pt x="1171209" y="9200"/>
                  <a:pt x="1143000" y="30757"/>
                  <a:pt x="1213659" y="16625"/>
                </a:cubicBezTo>
                <a:cubicBezTo>
                  <a:pt x="1222251" y="14907"/>
                  <a:pt x="1230172" y="10719"/>
                  <a:pt x="1238597" y="8312"/>
                </a:cubicBezTo>
                <a:cubicBezTo>
                  <a:pt x="1249582" y="5173"/>
                  <a:pt x="1260764" y="2771"/>
                  <a:pt x="1271848" y="0"/>
                </a:cubicBezTo>
                <a:cubicBezTo>
                  <a:pt x="1280161" y="2771"/>
                  <a:pt x="1291693" y="1182"/>
                  <a:pt x="1296786" y="8312"/>
                </a:cubicBezTo>
                <a:cubicBezTo>
                  <a:pt x="1315417" y="34395"/>
                  <a:pt x="1304347" y="62575"/>
                  <a:pt x="1330037" y="83127"/>
                </a:cubicBezTo>
                <a:cubicBezTo>
                  <a:pt x="1336879" y="88601"/>
                  <a:pt x="1346219" y="91103"/>
                  <a:pt x="1354975" y="91440"/>
                </a:cubicBezTo>
                <a:cubicBezTo>
                  <a:pt x="1418659" y="93889"/>
                  <a:pt x="1482437" y="91440"/>
                  <a:pt x="1546168" y="9144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892145" y="4887884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227425" y="4887884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518370" y="4887884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803774" y="4890655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064240" y="4868487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308080" y="4868487"/>
            <a:ext cx="1496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7639396" y="4836454"/>
            <a:ext cx="2011680" cy="142870"/>
          </a:xfrm>
          <a:custGeom>
            <a:avLst/>
            <a:gdLst>
              <a:gd name="connsiteX0" fmla="*/ 0 w 2011680"/>
              <a:gd name="connsiteY0" fmla="*/ 142870 h 142870"/>
              <a:gd name="connsiteX1" fmla="*/ 33251 w 2011680"/>
              <a:gd name="connsiteY1" fmla="*/ 101306 h 142870"/>
              <a:gd name="connsiteX2" fmla="*/ 83128 w 2011680"/>
              <a:gd name="connsiteY2" fmla="*/ 84681 h 142870"/>
              <a:gd name="connsiteX3" fmla="*/ 257695 w 2011680"/>
              <a:gd name="connsiteY3" fmla="*/ 92993 h 142870"/>
              <a:gd name="connsiteX4" fmla="*/ 282633 w 2011680"/>
              <a:gd name="connsiteY4" fmla="*/ 109619 h 142870"/>
              <a:gd name="connsiteX5" fmla="*/ 315884 w 2011680"/>
              <a:gd name="connsiteY5" fmla="*/ 117931 h 142870"/>
              <a:gd name="connsiteX6" fmla="*/ 365760 w 2011680"/>
              <a:gd name="connsiteY6" fmla="*/ 134557 h 142870"/>
              <a:gd name="connsiteX7" fmla="*/ 440575 w 2011680"/>
              <a:gd name="connsiteY7" fmla="*/ 126244 h 142870"/>
              <a:gd name="connsiteX8" fmla="*/ 490451 w 2011680"/>
              <a:gd name="connsiteY8" fmla="*/ 109619 h 142870"/>
              <a:gd name="connsiteX9" fmla="*/ 507077 w 2011680"/>
              <a:gd name="connsiteY9" fmla="*/ 92993 h 142870"/>
              <a:gd name="connsiteX10" fmla="*/ 573579 w 2011680"/>
              <a:gd name="connsiteY10" fmla="*/ 76368 h 142870"/>
              <a:gd name="connsiteX11" fmla="*/ 623455 w 2011680"/>
              <a:gd name="connsiteY11" fmla="*/ 59742 h 142870"/>
              <a:gd name="connsiteX12" fmla="*/ 648393 w 2011680"/>
              <a:gd name="connsiteY12" fmla="*/ 51430 h 142870"/>
              <a:gd name="connsiteX13" fmla="*/ 731520 w 2011680"/>
              <a:gd name="connsiteY13" fmla="*/ 76368 h 142870"/>
              <a:gd name="connsiteX14" fmla="*/ 756459 w 2011680"/>
              <a:gd name="connsiteY14" fmla="*/ 84681 h 142870"/>
              <a:gd name="connsiteX15" fmla="*/ 781397 w 2011680"/>
              <a:gd name="connsiteY15" fmla="*/ 101306 h 142870"/>
              <a:gd name="connsiteX16" fmla="*/ 814648 w 2011680"/>
              <a:gd name="connsiteY16" fmla="*/ 109619 h 142870"/>
              <a:gd name="connsiteX17" fmla="*/ 864524 w 2011680"/>
              <a:gd name="connsiteY17" fmla="*/ 117931 h 142870"/>
              <a:gd name="connsiteX18" fmla="*/ 906088 w 2011680"/>
              <a:gd name="connsiteY18" fmla="*/ 126244 h 142870"/>
              <a:gd name="connsiteX19" fmla="*/ 972589 w 2011680"/>
              <a:gd name="connsiteY19" fmla="*/ 117931 h 142870"/>
              <a:gd name="connsiteX20" fmla="*/ 997528 w 2011680"/>
              <a:gd name="connsiteY20" fmla="*/ 109619 h 142870"/>
              <a:gd name="connsiteX21" fmla="*/ 1030779 w 2011680"/>
              <a:gd name="connsiteY21" fmla="*/ 76368 h 142870"/>
              <a:gd name="connsiteX22" fmla="*/ 1055717 w 2011680"/>
              <a:gd name="connsiteY22" fmla="*/ 68055 h 142870"/>
              <a:gd name="connsiteX23" fmla="*/ 1113906 w 2011680"/>
              <a:gd name="connsiteY23" fmla="*/ 51430 h 142870"/>
              <a:gd name="connsiteX24" fmla="*/ 1271848 w 2011680"/>
              <a:gd name="connsiteY24" fmla="*/ 59742 h 142870"/>
              <a:gd name="connsiteX25" fmla="*/ 1371600 w 2011680"/>
              <a:gd name="connsiteY25" fmla="*/ 109619 h 142870"/>
              <a:gd name="connsiteX26" fmla="*/ 1438102 w 2011680"/>
              <a:gd name="connsiteY26" fmla="*/ 126244 h 142870"/>
              <a:gd name="connsiteX27" fmla="*/ 1546168 w 2011680"/>
              <a:gd name="connsiteY27" fmla="*/ 117931 h 142870"/>
              <a:gd name="connsiteX28" fmla="*/ 1587731 w 2011680"/>
              <a:gd name="connsiteY28" fmla="*/ 92993 h 142870"/>
              <a:gd name="connsiteX29" fmla="*/ 1637608 w 2011680"/>
              <a:gd name="connsiteY29" fmla="*/ 68055 h 142870"/>
              <a:gd name="connsiteX30" fmla="*/ 1687484 w 2011680"/>
              <a:gd name="connsiteY30" fmla="*/ 26491 h 142870"/>
              <a:gd name="connsiteX31" fmla="*/ 1712422 w 2011680"/>
              <a:gd name="connsiteY31" fmla="*/ 18179 h 142870"/>
              <a:gd name="connsiteX32" fmla="*/ 1737360 w 2011680"/>
              <a:gd name="connsiteY32" fmla="*/ 1553 h 142870"/>
              <a:gd name="connsiteX33" fmla="*/ 1878677 w 2011680"/>
              <a:gd name="connsiteY33" fmla="*/ 26491 h 142870"/>
              <a:gd name="connsiteX34" fmla="*/ 1911928 w 2011680"/>
              <a:gd name="connsiteY34" fmla="*/ 34804 h 142870"/>
              <a:gd name="connsiteX35" fmla="*/ 1961804 w 2011680"/>
              <a:gd name="connsiteY35" fmla="*/ 51430 h 142870"/>
              <a:gd name="connsiteX36" fmla="*/ 2011680 w 2011680"/>
              <a:gd name="connsiteY36" fmla="*/ 68055 h 14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11680" h="142870">
                <a:moveTo>
                  <a:pt x="0" y="142870"/>
                </a:moveTo>
                <a:cubicBezTo>
                  <a:pt x="11084" y="129015"/>
                  <a:pt x="18716" y="111481"/>
                  <a:pt x="33251" y="101306"/>
                </a:cubicBezTo>
                <a:cubicBezTo>
                  <a:pt x="47608" y="91256"/>
                  <a:pt x="83128" y="84681"/>
                  <a:pt x="83128" y="84681"/>
                </a:cubicBezTo>
                <a:cubicBezTo>
                  <a:pt x="141317" y="87452"/>
                  <a:pt x="199890" y="85767"/>
                  <a:pt x="257695" y="92993"/>
                </a:cubicBezTo>
                <a:cubicBezTo>
                  <a:pt x="267609" y="94232"/>
                  <a:pt x="273450" y="105683"/>
                  <a:pt x="282633" y="109619"/>
                </a:cubicBezTo>
                <a:cubicBezTo>
                  <a:pt x="293134" y="114119"/>
                  <a:pt x="304941" y="114648"/>
                  <a:pt x="315884" y="117931"/>
                </a:cubicBezTo>
                <a:cubicBezTo>
                  <a:pt x="332670" y="122967"/>
                  <a:pt x="365760" y="134557"/>
                  <a:pt x="365760" y="134557"/>
                </a:cubicBezTo>
                <a:cubicBezTo>
                  <a:pt x="390698" y="131786"/>
                  <a:pt x="415970" y="131165"/>
                  <a:pt x="440575" y="126244"/>
                </a:cubicBezTo>
                <a:cubicBezTo>
                  <a:pt x="457759" y="122807"/>
                  <a:pt x="490451" y="109619"/>
                  <a:pt x="490451" y="109619"/>
                </a:cubicBezTo>
                <a:cubicBezTo>
                  <a:pt x="495993" y="104077"/>
                  <a:pt x="500356" y="97025"/>
                  <a:pt x="507077" y="92993"/>
                </a:cubicBezTo>
                <a:cubicBezTo>
                  <a:pt x="521087" y="84587"/>
                  <a:pt x="562659" y="79346"/>
                  <a:pt x="573579" y="76368"/>
                </a:cubicBezTo>
                <a:cubicBezTo>
                  <a:pt x="590486" y="71757"/>
                  <a:pt x="606830" y="65284"/>
                  <a:pt x="623455" y="59742"/>
                </a:cubicBezTo>
                <a:lnTo>
                  <a:pt x="648393" y="51430"/>
                </a:lnTo>
                <a:cubicBezTo>
                  <a:pt x="698648" y="63993"/>
                  <a:pt x="670802" y="56128"/>
                  <a:pt x="731520" y="76368"/>
                </a:cubicBezTo>
                <a:cubicBezTo>
                  <a:pt x="739833" y="79139"/>
                  <a:pt x="749168" y="79820"/>
                  <a:pt x="756459" y="84681"/>
                </a:cubicBezTo>
                <a:cubicBezTo>
                  <a:pt x="764772" y="90223"/>
                  <a:pt x="772214" y="97371"/>
                  <a:pt x="781397" y="101306"/>
                </a:cubicBezTo>
                <a:cubicBezTo>
                  <a:pt x="791898" y="105806"/>
                  <a:pt x="803445" y="107378"/>
                  <a:pt x="814648" y="109619"/>
                </a:cubicBezTo>
                <a:cubicBezTo>
                  <a:pt x="831175" y="112924"/>
                  <a:pt x="847941" y="114916"/>
                  <a:pt x="864524" y="117931"/>
                </a:cubicBezTo>
                <a:cubicBezTo>
                  <a:pt x="878425" y="120458"/>
                  <a:pt x="892233" y="123473"/>
                  <a:pt x="906088" y="126244"/>
                </a:cubicBezTo>
                <a:cubicBezTo>
                  <a:pt x="928255" y="123473"/>
                  <a:pt x="950610" y="121927"/>
                  <a:pt x="972589" y="117931"/>
                </a:cubicBezTo>
                <a:cubicBezTo>
                  <a:pt x="981210" y="116364"/>
                  <a:pt x="990398" y="114712"/>
                  <a:pt x="997528" y="109619"/>
                </a:cubicBezTo>
                <a:cubicBezTo>
                  <a:pt x="1010283" y="100508"/>
                  <a:pt x="1015909" y="81325"/>
                  <a:pt x="1030779" y="76368"/>
                </a:cubicBezTo>
                <a:cubicBezTo>
                  <a:pt x="1039092" y="73597"/>
                  <a:pt x="1047292" y="70462"/>
                  <a:pt x="1055717" y="68055"/>
                </a:cubicBezTo>
                <a:cubicBezTo>
                  <a:pt x="1128808" y="47171"/>
                  <a:pt x="1054093" y="71366"/>
                  <a:pt x="1113906" y="51430"/>
                </a:cubicBezTo>
                <a:cubicBezTo>
                  <a:pt x="1166553" y="54201"/>
                  <a:pt x="1219503" y="53461"/>
                  <a:pt x="1271848" y="59742"/>
                </a:cubicBezTo>
                <a:cubicBezTo>
                  <a:pt x="1360192" y="70343"/>
                  <a:pt x="1284895" y="80721"/>
                  <a:pt x="1371600" y="109619"/>
                </a:cubicBezTo>
                <a:cubicBezTo>
                  <a:pt x="1409943" y="122398"/>
                  <a:pt x="1387947" y="116212"/>
                  <a:pt x="1438102" y="126244"/>
                </a:cubicBezTo>
                <a:cubicBezTo>
                  <a:pt x="1474124" y="123473"/>
                  <a:pt x="1510319" y="122412"/>
                  <a:pt x="1546168" y="117931"/>
                </a:cubicBezTo>
                <a:cubicBezTo>
                  <a:pt x="1576112" y="114188"/>
                  <a:pt x="1567083" y="109512"/>
                  <a:pt x="1587731" y="92993"/>
                </a:cubicBezTo>
                <a:cubicBezTo>
                  <a:pt x="1610750" y="74577"/>
                  <a:pt x="1611269" y="76835"/>
                  <a:pt x="1637608" y="68055"/>
                </a:cubicBezTo>
                <a:cubicBezTo>
                  <a:pt x="1655990" y="49673"/>
                  <a:pt x="1664340" y="38063"/>
                  <a:pt x="1687484" y="26491"/>
                </a:cubicBezTo>
                <a:cubicBezTo>
                  <a:pt x="1695321" y="22572"/>
                  <a:pt x="1704109" y="20950"/>
                  <a:pt x="1712422" y="18179"/>
                </a:cubicBezTo>
                <a:cubicBezTo>
                  <a:pt x="1720735" y="12637"/>
                  <a:pt x="1727395" y="2265"/>
                  <a:pt x="1737360" y="1553"/>
                </a:cubicBezTo>
                <a:cubicBezTo>
                  <a:pt x="1826976" y="-4848"/>
                  <a:pt x="1810803" y="9522"/>
                  <a:pt x="1878677" y="26491"/>
                </a:cubicBezTo>
                <a:cubicBezTo>
                  <a:pt x="1889761" y="29262"/>
                  <a:pt x="1900985" y="31521"/>
                  <a:pt x="1911928" y="34804"/>
                </a:cubicBezTo>
                <a:cubicBezTo>
                  <a:pt x="1928714" y="39840"/>
                  <a:pt x="1947222" y="41709"/>
                  <a:pt x="1961804" y="51430"/>
                </a:cubicBezTo>
                <a:cubicBezTo>
                  <a:pt x="1993659" y="72666"/>
                  <a:pt x="1976751" y="68055"/>
                  <a:pt x="2011680" y="6805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539</Words>
  <Application>Microsoft Office PowerPoint</Application>
  <PresentationFormat>Широкоэкранный</PresentationFormat>
  <Paragraphs>132</Paragraphs>
  <Slides>24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 New Roman</vt:lpstr>
      <vt:lpstr>Office Theme</vt:lpstr>
      <vt:lpstr>Угадай- ка!</vt:lpstr>
      <vt:lpstr>Угадай- ка!</vt:lpstr>
      <vt:lpstr>-ой, -ый, -ий,-ая, -яя,-ое, -ее -ые, -ие</vt:lpstr>
      <vt:lpstr>Станция «Словообразовательная»</vt:lpstr>
      <vt:lpstr>Станция «Падежная»</vt:lpstr>
      <vt:lpstr>Станция «Падежная»</vt:lpstr>
      <vt:lpstr>Станция «Теоретическая»</vt:lpstr>
      <vt:lpstr>Станция «Редакторская»</vt:lpstr>
      <vt:lpstr>Станция «Синтаксическая»</vt:lpstr>
      <vt:lpstr>Станция «Синтаксическая»</vt:lpstr>
      <vt:lpstr>. Станция «Морфологическая»</vt:lpstr>
      <vt:lpstr> Станция «Оздоровительная» Видео</vt:lpstr>
      <vt:lpstr>. Станция «Морфологическая»</vt:lpstr>
      <vt:lpstr>Станция «Поэтическая» </vt:lpstr>
      <vt:lpstr>Ф. Тютчев</vt:lpstr>
      <vt:lpstr>Станция «Заколдованная» Восстанови справедливость. Злой колдун поменял у слов определения, и получилось вот что: </vt:lpstr>
      <vt:lpstr>Имя прилагательное</vt:lpstr>
      <vt:lpstr>Станция «Игровая»</vt:lpstr>
      <vt:lpstr>«Умники и умницы» Притяжательные имена прилагательные </vt:lpstr>
      <vt:lpstr> Качественные имена прилагательные  </vt:lpstr>
      <vt:lpstr> Качественные имена прилагательные  </vt:lpstr>
      <vt:lpstr>«Умники и умницы» Относительные имена прилагательные </vt:lpstr>
      <vt:lpstr>«Умники и умницы» Относительные имена прилагательные </vt:lpstr>
      <vt:lpstr>  Спасибо за урок!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-ой, -ый, -ий,-ая, -яя</dc:title>
  <dc:creator>Нина Зуйлова</dc:creator>
  <cp:lastModifiedBy>Нина Зуйлова</cp:lastModifiedBy>
  <cp:revision>45</cp:revision>
  <dcterms:created xsi:type="dcterms:W3CDTF">2018-02-25T15:03:20Z</dcterms:created>
  <dcterms:modified xsi:type="dcterms:W3CDTF">2018-02-27T18:11:41Z</dcterms:modified>
</cp:coreProperties>
</file>