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2" r:id="rId6"/>
    <p:sldId id="265" r:id="rId7"/>
    <p:sldId id="266" r:id="rId8"/>
    <p:sldId id="267" r:id="rId9"/>
    <p:sldId id="268" r:id="rId10"/>
    <p:sldId id="26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110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D3C73-2E48-4EBD-AA24-0B9BE15BCEEC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52E5-51EB-45A1-B9D3-EC2429C18B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D3C73-2E48-4EBD-AA24-0B9BE15BCEEC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52E5-51EB-45A1-B9D3-EC2429C18B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D3C73-2E48-4EBD-AA24-0B9BE15BCEEC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52E5-51EB-45A1-B9D3-EC2429C18B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D3C73-2E48-4EBD-AA24-0B9BE15BCEEC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52E5-51EB-45A1-B9D3-EC2429C18B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D3C73-2E48-4EBD-AA24-0B9BE15BCEEC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52E5-51EB-45A1-B9D3-EC2429C18B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D3C73-2E48-4EBD-AA24-0B9BE15BCEEC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52E5-51EB-45A1-B9D3-EC2429C18B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D3C73-2E48-4EBD-AA24-0B9BE15BCEEC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52E5-51EB-45A1-B9D3-EC2429C18B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D3C73-2E48-4EBD-AA24-0B9BE15BCEEC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52E5-51EB-45A1-B9D3-EC2429C18B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D3C73-2E48-4EBD-AA24-0B9BE15BCEEC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52E5-51EB-45A1-B9D3-EC2429C18B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D3C73-2E48-4EBD-AA24-0B9BE15BCEEC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52E5-51EB-45A1-B9D3-EC2429C18B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D3C73-2E48-4EBD-AA24-0B9BE15BCEEC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52E5-51EB-45A1-B9D3-EC2429C18B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D3C73-2E48-4EBD-AA24-0B9BE15BCEEC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052E5-51EB-45A1-B9D3-EC2429C18BB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Елена\Desktop\img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357422" y="1357298"/>
            <a:ext cx="52864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4000" dirty="0" smtClean="0"/>
              <a:t>Урок русского языка</a:t>
            </a:r>
          </a:p>
          <a:p>
            <a:pPr algn="r"/>
            <a:r>
              <a:rPr lang="ru-RU" sz="4000" dirty="0" smtClean="0"/>
              <a:t>2 класс</a:t>
            </a:r>
          </a:p>
          <a:p>
            <a:pPr algn="r"/>
            <a:r>
              <a:rPr lang="ru-RU" sz="4000" dirty="0" smtClean="0"/>
              <a:t>Тема: Что такое глагол.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Елена\Desktop\9-1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71514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142852"/>
            <a:ext cx="8786874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/>
            <a:r>
              <a:rPr lang="ru-RU" sz="3800" dirty="0" smtClean="0"/>
              <a:t>1.Глагол – часть речи, которая обозначает действие предмета.   </a:t>
            </a:r>
          </a:p>
          <a:p>
            <a:pPr marL="742950" indent="-742950"/>
            <a:r>
              <a:rPr lang="ru-RU" sz="3800" dirty="0" smtClean="0"/>
              <a:t>2.Подлежащее чаще всего выражено глаголом.</a:t>
            </a:r>
          </a:p>
          <a:p>
            <a:pPr marL="742950" indent="-742950"/>
            <a:r>
              <a:rPr lang="ru-RU" sz="3800" dirty="0" smtClean="0"/>
              <a:t>3. Глагол </a:t>
            </a:r>
            <a:r>
              <a:rPr lang="ru-RU" sz="3800" i="1" dirty="0" smtClean="0"/>
              <a:t>учится</a:t>
            </a:r>
            <a:r>
              <a:rPr lang="ru-RU" sz="3800" dirty="0" smtClean="0"/>
              <a:t> отвечает на вопрос </a:t>
            </a:r>
          </a:p>
          <a:p>
            <a:pPr marL="742950" indent="-742950"/>
            <a:r>
              <a:rPr lang="ru-RU" sz="3800" dirty="0" smtClean="0"/>
              <a:t>     </a:t>
            </a:r>
            <a:r>
              <a:rPr lang="ru-RU" sz="3800" i="1" dirty="0" smtClean="0"/>
              <a:t>что делаю?</a:t>
            </a:r>
          </a:p>
          <a:p>
            <a:pPr marL="742950" indent="-742950"/>
            <a:r>
              <a:rPr lang="ru-RU" sz="3800" dirty="0" smtClean="0"/>
              <a:t>4.Глаголы могут отвечать на вопросы</a:t>
            </a:r>
          </a:p>
          <a:p>
            <a:pPr marL="742950" indent="-742950"/>
            <a:r>
              <a:rPr lang="ru-RU" sz="3600" i="1" dirty="0" smtClean="0"/>
              <a:t>что сделаем? что делать? что сделает?</a:t>
            </a:r>
          </a:p>
          <a:p>
            <a:pPr marL="742950" indent="-742950"/>
            <a:r>
              <a:rPr lang="ru-RU" sz="4000" dirty="0" smtClean="0"/>
              <a:t>5. </a:t>
            </a:r>
            <a:r>
              <a:rPr lang="ru-RU" sz="3800" dirty="0" smtClean="0"/>
              <a:t>В речи глаголы нужны, чтобы называть предметы.    </a:t>
            </a:r>
          </a:p>
          <a:p>
            <a:pPr marL="742950" indent="-742950"/>
            <a:endParaRPr lang="ru-RU" sz="3800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5720" y="5500703"/>
            <a:ext cx="3571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 smtClean="0">
                <a:solidFill>
                  <a:srgbClr val="FF0000"/>
                </a:solidFill>
              </a:rPr>
              <a:t>+</a:t>
            </a:r>
            <a:endParaRPr lang="ru-RU" sz="72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71538" y="5286388"/>
            <a:ext cx="10715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>
                <a:solidFill>
                  <a:srgbClr val="FF0000"/>
                </a:solidFill>
              </a:rPr>
              <a:t>-</a:t>
            </a:r>
            <a:endParaRPr lang="ru-RU" sz="96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flipV="1">
            <a:off x="1785918" y="5500702"/>
            <a:ext cx="5000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>
                <a:solidFill>
                  <a:srgbClr val="FF0000"/>
                </a:solidFill>
              </a:rPr>
              <a:t>-</a:t>
            </a:r>
            <a:endParaRPr lang="ru-RU" sz="96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43108" y="621508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428860" y="5572140"/>
            <a:ext cx="4743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0000"/>
                </a:solidFill>
              </a:rPr>
              <a:t>+</a:t>
            </a:r>
            <a:endParaRPr lang="ru-RU" sz="66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43240" y="5357826"/>
            <a:ext cx="92869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smtClean="0">
                <a:solidFill>
                  <a:srgbClr val="FF0000"/>
                </a:solidFill>
              </a:rPr>
              <a:t>-</a:t>
            </a:r>
            <a:endParaRPr lang="ru-RU" sz="8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Елена\Desktop\9-1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28596" y="1000108"/>
            <a:ext cx="807249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Задачи урока</a:t>
            </a:r>
            <a:r>
              <a:rPr lang="ru-RU" sz="4000" dirty="0" smtClean="0"/>
              <a:t>:</a:t>
            </a:r>
          </a:p>
          <a:p>
            <a:pPr marL="342900" indent="-342900">
              <a:buAutoNum type="arabicPeriod"/>
            </a:pPr>
            <a:r>
              <a:rPr lang="ru-RU" sz="4000" dirty="0" smtClean="0"/>
              <a:t>Выяснить для чего нужны глаголы в речи.</a:t>
            </a:r>
          </a:p>
          <a:p>
            <a:pPr marL="342900" indent="-342900">
              <a:buAutoNum type="arabicPeriod"/>
            </a:pPr>
            <a:r>
              <a:rPr lang="ru-RU" sz="4000" dirty="0" smtClean="0"/>
              <a:t>Каким членом предложения является глагол.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Елена\Desktop\9-1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14338"/>
            <a:ext cx="9144000" cy="721523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1571612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   </a:t>
            </a:r>
            <a:r>
              <a:rPr lang="ru-RU" sz="5400" dirty="0" smtClean="0"/>
              <a:t>Гор…д, Р…</a:t>
            </a:r>
            <a:r>
              <a:rPr lang="ru-RU" sz="5400" dirty="0" err="1" smtClean="0"/>
              <a:t>ссия</a:t>
            </a:r>
            <a:r>
              <a:rPr lang="ru-RU" sz="5400" dirty="0" smtClean="0"/>
              <a:t>, </a:t>
            </a:r>
            <a:r>
              <a:rPr lang="ru-RU" sz="5400" dirty="0" err="1" smtClean="0"/>
              <a:t>ул</a:t>
            </a:r>
            <a:r>
              <a:rPr lang="ru-RU" sz="5400" dirty="0" smtClean="0"/>
              <a:t>…</a:t>
            </a:r>
            <a:r>
              <a:rPr lang="ru-RU" sz="5400" dirty="0" err="1" smtClean="0"/>
              <a:t>ца</a:t>
            </a:r>
            <a:r>
              <a:rPr lang="ru-RU" sz="5400" dirty="0" smtClean="0"/>
              <a:t>, </a:t>
            </a:r>
          </a:p>
          <a:p>
            <a:r>
              <a:rPr lang="ru-RU" sz="5400" dirty="0"/>
              <a:t>к</a:t>
            </a:r>
            <a:r>
              <a:rPr lang="ru-RU" sz="5400" dirty="0" smtClean="0"/>
              <a:t>…</a:t>
            </a:r>
            <a:r>
              <a:rPr lang="ru-RU" sz="5400" dirty="0" err="1" smtClean="0"/>
              <a:t>ртина</a:t>
            </a:r>
            <a:r>
              <a:rPr lang="ru-RU" sz="5400" dirty="0" smtClean="0"/>
              <a:t>, род…на, б…</a:t>
            </a:r>
            <a:r>
              <a:rPr lang="ru-RU" sz="5400" dirty="0" err="1" smtClean="0"/>
              <a:t>рёза</a:t>
            </a:r>
            <a:r>
              <a:rPr lang="ru-RU" sz="5400" dirty="0" smtClean="0"/>
              <a:t>.</a:t>
            </a:r>
            <a:endParaRPr lang="ru-RU" sz="6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07504" y="3643314"/>
            <a:ext cx="88936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Гор</a:t>
            </a:r>
            <a:r>
              <a:rPr lang="ru-RU" sz="5400" dirty="0" smtClean="0">
                <a:solidFill>
                  <a:srgbClr val="FF0000"/>
                </a:solidFill>
              </a:rPr>
              <a:t>о</a:t>
            </a:r>
            <a:r>
              <a:rPr lang="ru-RU" sz="5400" dirty="0" smtClean="0"/>
              <a:t>д</a:t>
            </a:r>
            <a:r>
              <a:rPr lang="ru-RU" sz="5400" dirty="0"/>
              <a:t>, </a:t>
            </a:r>
            <a:r>
              <a:rPr lang="ru-RU" sz="5400" dirty="0" smtClean="0"/>
              <a:t>Р</a:t>
            </a:r>
            <a:r>
              <a:rPr lang="ru-RU" sz="5400" dirty="0" smtClean="0">
                <a:solidFill>
                  <a:srgbClr val="FF0000"/>
                </a:solidFill>
              </a:rPr>
              <a:t>о</a:t>
            </a:r>
            <a:r>
              <a:rPr lang="ru-RU" sz="5400" dirty="0" smtClean="0"/>
              <a:t>ссия</a:t>
            </a:r>
            <a:r>
              <a:rPr lang="ru-RU" sz="5400" dirty="0"/>
              <a:t>, </a:t>
            </a:r>
            <a:r>
              <a:rPr lang="ru-RU" sz="5400" dirty="0" smtClean="0"/>
              <a:t>ул</a:t>
            </a:r>
            <a:r>
              <a:rPr lang="ru-RU" sz="5400" dirty="0" smtClean="0">
                <a:solidFill>
                  <a:srgbClr val="FF0000"/>
                </a:solidFill>
              </a:rPr>
              <a:t>и</a:t>
            </a:r>
            <a:r>
              <a:rPr lang="ru-RU" sz="5400" dirty="0" smtClean="0"/>
              <a:t>ца</a:t>
            </a:r>
            <a:r>
              <a:rPr lang="ru-RU" sz="5400" dirty="0"/>
              <a:t>, </a:t>
            </a:r>
          </a:p>
          <a:p>
            <a:r>
              <a:rPr lang="ru-RU" sz="5400" dirty="0" smtClean="0"/>
              <a:t>к</a:t>
            </a:r>
            <a:r>
              <a:rPr lang="ru-RU" sz="5400" dirty="0" smtClean="0">
                <a:solidFill>
                  <a:srgbClr val="FF0000"/>
                </a:solidFill>
              </a:rPr>
              <a:t>а</a:t>
            </a:r>
            <a:r>
              <a:rPr lang="ru-RU" sz="5400" dirty="0" smtClean="0"/>
              <a:t>ртина</a:t>
            </a:r>
            <a:r>
              <a:rPr lang="ru-RU" sz="5400" dirty="0"/>
              <a:t>, </a:t>
            </a:r>
            <a:r>
              <a:rPr lang="ru-RU" sz="5400" dirty="0" smtClean="0"/>
              <a:t>род</a:t>
            </a:r>
            <a:r>
              <a:rPr lang="ru-RU" sz="5400" dirty="0" smtClean="0">
                <a:solidFill>
                  <a:srgbClr val="FF0000"/>
                </a:solidFill>
              </a:rPr>
              <a:t>и</a:t>
            </a:r>
            <a:r>
              <a:rPr lang="ru-RU" sz="5400" dirty="0" smtClean="0"/>
              <a:t>на</a:t>
            </a:r>
            <a:r>
              <a:rPr lang="ru-RU" sz="5400" dirty="0"/>
              <a:t>, </a:t>
            </a:r>
            <a:r>
              <a:rPr lang="ru-RU" sz="5400" dirty="0" smtClean="0"/>
              <a:t>б</a:t>
            </a:r>
            <a:r>
              <a:rPr lang="ru-RU" sz="5400" dirty="0" smtClean="0">
                <a:solidFill>
                  <a:srgbClr val="FF0000"/>
                </a:solidFill>
              </a:rPr>
              <a:t>е</a:t>
            </a:r>
            <a:r>
              <a:rPr lang="ru-RU" sz="5400" dirty="0" smtClean="0"/>
              <a:t>рёза</a:t>
            </a:r>
            <a:r>
              <a:rPr lang="ru-RU" sz="5400" dirty="0"/>
              <a:t>.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H="1">
            <a:off x="683568" y="3717032"/>
            <a:ext cx="144016" cy="216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3707904" y="3717032"/>
            <a:ext cx="144016" cy="216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4716016" y="3717032"/>
            <a:ext cx="144016" cy="216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566841"/>
            <a:ext cx="182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520477"/>
            <a:ext cx="182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Елена\Desktop\9-1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0" y="-16581"/>
            <a:ext cx="9036496" cy="6874581"/>
          </a:xfrm>
          <a:prstGeom prst="rect">
            <a:avLst/>
          </a:prstGeom>
          <a:noFill/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79512" y="620688"/>
            <a:ext cx="8784976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/>
              <a:t>На какие вопросы отвечают выделенные слова?</a:t>
            </a:r>
          </a:p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sz="3200" dirty="0" smtClean="0"/>
              <a:t>Интересная часть речи</a:t>
            </a:r>
          </a:p>
          <a:p>
            <a:pPr marL="0" indent="0">
              <a:buNone/>
            </a:pPr>
            <a:r>
              <a:rPr lang="ru-RU" sz="3200" dirty="0"/>
              <a:t>	</a:t>
            </a:r>
            <a:r>
              <a:rPr lang="ru-RU" sz="3200" dirty="0" smtClean="0"/>
              <a:t>В русском языке </a:t>
            </a:r>
            <a:r>
              <a:rPr lang="ru-RU" sz="3200" b="1" dirty="0" smtClean="0"/>
              <a:t>живёт</a:t>
            </a:r>
          </a:p>
          <a:p>
            <a:pPr marL="0" indent="0">
              <a:buNone/>
            </a:pPr>
            <a:r>
              <a:rPr lang="ru-RU" sz="3200" b="1" dirty="0"/>
              <a:t>	</a:t>
            </a:r>
            <a:r>
              <a:rPr lang="ru-RU" sz="3200" dirty="0" smtClean="0"/>
              <a:t>Кто</a:t>
            </a:r>
            <a:r>
              <a:rPr lang="ru-RU" sz="3200" b="1" dirty="0" smtClean="0"/>
              <a:t>, </a:t>
            </a:r>
            <a:r>
              <a:rPr lang="ru-RU" sz="3200" dirty="0" smtClean="0"/>
              <a:t>что делает </a:t>
            </a:r>
            <a:r>
              <a:rPr lang="ru-RU" sz="3200" b="1" dirty="0" smtClean="0"/>
              <a:t>расскажет</a:t>
            </a:r>
            <a:r>
              <a:rPr lang="ru-RU" sz="3200" dirty="0" smtClean="0"/>
              <a:t>:</a:t>
            </a:r>
          </a:p>
          <a:p>
            <a:pPr marL="0" indent="0">
              <a:buNone/>
            </a:pPr>
            <a:r>
              <a:rPr lang="ru-RU" sz="3200" dirty="0"/>
              <a:t>	</a:t>
            </a:r>
            <a:r>
              <a:rPr lang="ru-RU" sz="3200" b="1" dirty="0" smtClean="0"/>
              <a:t>Чертит</a:t>
            </a:r>
            <a:r>
              <a:rPr lang="ru-RU" sz="3200" dirty="0" smtClean="0"/>
              <a:t>, </a:t>
            </a:r>
            <a:r>
              <a:rPr lang="ru-RU" sz="3200" b="1" dirty="0" smtClean="0"/>
              <a:t>пишет</a:t>
            </a:r>
            <a:r>
              <a:rPr lang="ru-RU" sz="3200" dirty="0" smtClean="0"/>
              <a:t>, иль </a:t>
            </a:r>
            <a:r>
              <a:rPr lang="ru-RU" sz="3200" b="1" dirty="0" smtClean="0"/>
              <a:t>поёт</a:t>
            </a:r>
            <a:r>
              <a:rPr lang="ru-RU" sz="3200" dirty="0" smtClean="0"/>
              <a:t>.</a:t>
            </a:r>
          </a:p>
          <a:p>
            <a:pPr marL="0" indent="0">
              <a:buNone/>
            </a:pPr>
            <a:r>
              <a:rPr lang="ru-RU" sz="3200" dirty="0"/>
              <a:t>	</a:t>
            </a:r>
            <a:r>
              <a:rPr lang="ru-RU" sz="3200" b="1" dirty="0" smtClean="0"/>
              <a:t>Вышивает</a:t>
            </a:r>
            <a:r>
              <a:rPr lang="ru-RU" sz="3200" dirty="0" smtClean="0"/>
              <a:t> или </a:t>
            </a:r>
            <a:r>
              <a:rPr lang="ru-RU" sz="3200" b="1" dirty="0" smtClean="0"/>
              <a:t>пашет</a:t>
            </a:r>
            <a:r>
              <a:rPr lang="ru-RU" sz="3200" dirty="0" smtClean="0"/>
              <a:t>,</a:t>
            </a:r>
          </a:p>
          <a:p>
            <a:pPr marL="0" indent="0">
              <a:buNone/>
            </a:pPr>
            <a:r>
              <a:rPr lang="ru-RU" sz="3200" dirty="0"/>
              <a:t>	</a:t>
            </a:r>
            <a:r>
              <a:rPr lang="ru-RU" sz="3200" dirty="0" smtClean="0"/>
              <a:t>Или </a:t>
            </a:r>
            <a:r>
              <a:rPr lang="ru-RU" sz="3200" b="1" dirty="0" smtClean="0"/>
              <a:t>забивает</a:t>
            </a:r>
            <a:r>
              <a:rPr lang="ru-RU" sz="3200" dirty="0" smtClean="0"/>
              <a:t> гол,</a:t>
            </a:r>
          </a:p>
          <a:p>
            <a:pPr marL="0" indent="0">
              <a:buNone/>
            </a:pPr>
            <a:r>
              <a:rPr lang="ru-RU" sz="3200" dirty="0"/>
              <a:t>	</a:t>
            </a:r>
            <a:r>
              <a:rPr lang="ru-RU" sz="3200" b="1" dirty="0" smtClean="0"/>
              <a:t>Варит</a:t>
            </a:r>
            <a:r>
              <a:rPr lang="ru-RU" sz="3200" dirty="0" smtClean="0"/>
              <a:t>, </a:t>
            </a:r>
            <a:r>
              <a:rPr lang="ru-RU" sz="3200" b="1" dirty="0" smtClean="0"/>
              <a:t>жарит</a:t>
            </a:r>
            <a:r>
              <a:rPr lang="ru-RU" sz="3200" dirty="0" smtClean="0"/>
              <a:t>, </a:t>
            </a:r>
            <a:r>
              <a:rPr lang="ru-RU" sz="3200" b="1" dirty="0" smtClean="0"/>
              <a:t>моет</a:t>
            </a:r>
            <a:r>
              <a:rPr lang="ru-RU" sz="3200" dirty="0" smtClean="0"/>
              <a:t>, </a:t>
            </a:r>
            <a:r>
              <a:rPr lang="ru-RU" sz="3200" b="1" dirty="0" smtClean="0"/>
              <a:t>чистит</a:t>
            </a:r>
            <a:r>
              <a:rPr lang="ru-RU" sz="3200" dirty="0" smtClean="0"/>
              <a:t>-</a:t>
            </a:r>
          </a:p>
          <a:p>
            <a:pPr marL="0" indent="0">
              <a:buNone/>
            </a:pPr>
            <a:r>
              <a:rPr lang="ru-RU" sz="3200" dirty="0"/>
              <a:t>	</a:t>
            </a:r>
            <a:r>
              <a:rPr lang="ru-RU" sz="3200" dirty="0" smtClean="0"/>
              <a:t>Всё </a:t>
            </a:r>
            <a:r>
              <a:rPr lang="ru-RU" sz="3200" b="1" dirty="0" smtClean="0"/>
              <a:t>расскажет</a:t>
            </a:r>
            <a:r>
              <a:rPr lang="ru-RU" sz="3200" dirty="0" smtClean="0"/>
              <a:t> нам…(глагол)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7338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6563072" cy="1228998"/>
          </a:xfrm>
        </p:spPr>
        <p:txBody>
          <a:bodyPr>
            <a:normAutofit/>
          </a:bodyPr>
          <a:lstStyle/>
          <a:p>
            <a:r>
              <a:rPr lang="ru-RU" sz="6000" dirty="0" smtClean="0"/>
              <a:t>Глагол</a:t>
            </a:r>
            <a:endParaRPr lang="ru-RU" sz="6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6768752" cy="4568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5" descr="Владимир Иванович Даль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0"/>
            <a:ext cx="1979712" cy="2590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647445"/>
            <a:ext cx="2017713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95536" y="4077072"/>
            <a:ext cx="4320480" cy="1923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Bookman Old Style" pitchFamily="18" charset="0"/>
              </a:rPr>
              <a:t>"ГЛАГОЛ</a:t>
            </a:r>
            <a:r>
              <a:rPr lang="ru-RU" dirty="0">
                <a:solidFill>
                  <a:srgbClr val="000000"/>
                </a:solidFill>
                <a:latin typeface="Arial" charset="0"/>
              </a:rPr>
              <a:t> - </a:t>
            </a:r>
            <a:r>
              <a:rPr lang="ru-RU" sz="2000" dirty="0">
                <a:solidFill>
                  <a:srgbClr val="000000"/>
                </a:solidFill>
                <a:latin typeface="Arial" charset="0"/>
              </a:rPr>
              <a:t>слово, речь, мысль… </a:t>
            </a:r>
          </a:p>
          <a:p>
            <a:endParaRPr lang="ru-RU" sz="500" b="1" i="1" dirty="0">
              <a:solidFill>
                <a:srgbClr val="000000"/>
              </a:solidFill>
              <a:latin typeface="Arial" charset="0"/>
            </a:endParaRPr>
          </a:p>
          <a:p>
            <a:r>
              <a:rPr lang="ru-RU" sz="2000" b="1" i="1" dirty="0" err="1">
                <a:solidFill>
                  <a:srgbClr val="000000"/>
                </a:solidFill>
                <a:latin typeface="Arial" charset="0"/>
              </a:rPr>
              <a:t>Глаголъ</a:t>
            </a:r>
            <a:r>
              <a:rPr lang="ru-RU" sz="2000" b="1" i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2000" i="1" dirty="0">
                <a:solidFill>
                  <a:srgbClr val="000000"/>
                </a:solidFill>
                <a:latin typeface="Arial" charset="0"/>
              </a:rPr>
              <a:t>- название буквы Г в славянской и русской азбуке</a:t>
            </a:r>
            <a:r>
              <a:rPr lang="ru-RU" sz="2000" i="1" dirty="0" smtClean="0">
                <a:solidFill>
                  <a:srgbClr val="000000"/>
                </a:solidFill>
                <a:latin typeface="Arial" charset="0"/>
              </a:rPr>
              <a:t>.«</a:t>
            </a:r>
          </a:p>
          <a:p>
            <a:endParaRPr lang="ru-RU" i="1" dirty="0">
              <a:solidFill>
                <a:srgbClr val="000000"/>
              </a:solidFill>
              <a:latin typeface="Arial" charset="0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Arial" charset="0"/>
              </a:rPr>
              <a:t>Толковый </a:t>
            </a:r>
            <a:r>
              <a:rPr lang="ru-RU" dirty="0">
                <a:solidFill>
                  <a:srgbClr val="000000"/>
                </a:solidFill>
                <a:latin typeface="Arial" charset="0"/>
              </a:rPr>
              <a:t>словарь живого </a:t>
            </a:r>
            <a:r>
              <a:rPr lang="ru-RU" dirty="0" smtClean="0">
                <a:solidFill>
                  <a:srgbClr val="000000"/>
                </a:solidFill>
                <a:latin typeface="Arial" charset="0"/>
              </a:rPr>
              <a:t>               великорусского языка.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947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Елена\Desktop\9-1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1571612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prstClr val="black"/>
                </a:solidFill>
              </a:rPr>
              <a:t>   </a:t>
            </a:r>
            <a:endParaRPr lang="ru-RU" sz="6000" dirty="0" smtClean="0">
              <a:solidFill>
                <a:prstClr val="black"/>
              </a:solidFill>
            </a:endParaRPr>
          </a:p>
        </p:txBody>
      </p:sp>
      <p:pic>
        <p:nvPicPr>
          <p:cNvPr id="3074" name="Picture 2" descr="C:\Users\Нина\AppData\Local\Microsoft\Windows\INetCache\IE\IGO3K23F\boy-reading-a-book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80728"/>
            <a:ext cx="3690595" cy="2442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Нина\AppData\Local\Microsoft\Windows\INetCache\IE\IGO3K23F\girl-watering-flowers-little-flowerbed-garden-39268969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585" y="3284984"/>
            <a:ext cx="3219521" cy="2924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Нина\AppData\Local\Microsoft\Windows\INetCache\IE\L1KEWF1E\Chapayev_game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519545"/>
            <a:ext cx="3305944" cy="2689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Нина\AppData\Local\Microsoft\Windows\INetCache\IE\IGO3K23F\gi-18067-90649-big[1]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2427" y="1047750"/>
            <a:ext cx="3579573" cy="2237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9602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Елена\Desktop\9-1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1400"/>
            <a:ext cx="9251504" cy="721523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1571612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prstClr val="black"/>
                </a:solidFill>
              </a:rPr>
              <a:t>  </a:t>
            </a:r>
            <a:r>
              <a:rPr lang="ru-RU" sz="5400" dirty="0" smtClean="0">
                <a:solidFill>
                  <a:prstClr val="black"/>
                </a:solidFill>
              </a:rPr>
              <a:t>Мальчик                   корабль. </a:t>
            </a:r>
            <a:endParaRPr lang="ru-RU" sz="6000" dirty="0" smtClean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3140968"/>
            <a:ext cx="88204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Мальчик рисует корабль.</a:t>
            </a:r>
            <a:endParaRPr lang="ru-RU" sz="6000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563888" y="4077072"/>
            <a:ext cx="2016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563888" y="4293096"/>
            <a:ext cx="2016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67544" y="4077072"/>
            <a:ext cx="28083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854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Елена\Desktop\9-1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1400"/>
            <a:ext cx="9251504" cy="721523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95536" y="1571612"/>
            <a:ext cx="8748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prstClr val="black"/>
                </a:solidFill>
              </a:rPr>
              <a:t>Весело			</a:t>
            </a:r>
            <a:r>
              <a:rPr lang="ru-RU" sz="5400" dirty="0">
                <a:solidFill>
                  <a:prstClr val="black"/>
                </a:solidFill>
              </a:rPr>
              <a:t> </a:t>
            </a:r>
            <a:r>
              <a:rPr lang="ru-RU" sz="5400" dirty="0" smtClean="0">
                <a:solidFill>
                  <a:prstClr val="black"/>
                </a:solidFill>
              </a:rPr>
              <a:t> ручьи. </a:t>
            </a:r>
            <a:endParaRPr lang="ru-RU" sz="6000" dirty="0" smtClean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3140968"/>
            <a:ext cx="88204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>
                <a:solidFill>
                  <a:prstClr val="black"/>
                </a:solidFill>
              </a:rPr>
              <a:t>Весело журчат ручьи.</a:t>
            </a:r>
            <a:endParaRPr lang="ru-RU" sz="6000" dirty="0">
              <a:solidFill>
                <a:prstClr val="black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843808" y="4077072"/>
            <a:ext cx="223224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843808" y="4293096"/>
            <a:ext cx="223224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436096" y="4077072"/>
            <a:ext cx="172819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3154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Елена\Desktop\9-1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1400"/>
            <a:ext cx="9251504" cy="721523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95536" y="1571612"/>
            <a:ext cx="87484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prstClr val="black"/>
                </a:solidFill>
              </a:rPr>
              <a:t>п</a:t>
            </a:r>
            <a:r>
              <a:rPr lang="ru-RU" sz="5400" dirty="0" smtClean="0">
                <a:solidFill>
                  <a:prstClr val="black"/>
                </a:solidFill>
              </a:rPr>
              <a:t>о весёлые дорогам			</a:t>
            </a:r>
            <a:r>
              <a:rPr lang="ru-RU" sz="5400" dirty="0">
                <a:solidFill>
                  <a:prstClr val="black"/>
                </a:solidFill>
              </a:rPr>
              <a:t> </a:t>
            </a:r>
            <a:r>
              <a:rPr lang="ru-RU" sz="5400" dirty="0" smtClean="0">
                <a:solidFill>
                  <a:prstClr val="black"/>
                </a:solidFill>
              </a:rPr>
              <a:t> ручьи побежали </a:t>
            </a:r>
            <a:endParaRPr lang="ru-RU" sz="6000" dirty="0" smtClean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3140968"/>
            <a:ext cx="88204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>
                <a:solidFill>
                  <a:prstClr val="black"/>
                </a:solidFill>
              </a:rPr>
              <a:t>По дорогам побежали весёлые ручьи.</a:t>
            </a:r>
            <a:endParaRPr lang="ru-RU" sz="6000" dirty="0">
              <a:solidFill>
                <a:prstClr val="black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572000" y="4005064"/>
            <a:ext cx="29523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572000" y="4221088"/>
            <a:ext cx="300097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347864" y="5094079"/>
            <a:ext cx="172819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5314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167</Words>
  <Application>Microsoft Office PowerPoint</Application>
  <PresentationFormat>Экран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Глагол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Нина Зуйлова</cp:lastModifiedBy>
  <cp:revision>28</cp:revision>
  <dcterms:created xsi:type="dcterms:W3CDTF">2016-03-05T15:38:21Z</dcterms:created>
  <dcterms:modified xsi:type="dcterms:W3CDTF">2016-03-10T22:19:00Z</dcterms:modified>
</cp:coreProperties>
</file>