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8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9" r:id="rId13"/>
    <p:sldId id="266" r:id="rId14"/>
    <p:sldId id="270" r:id="rId15"/>
    <p:sldId id="271" r:id="rId16"/>
    <p:sldId id="272" r:id="rId17"/>
    <p:sldId id="273" r:id="rId18"/>
    <p:sldId id="274" r:id="rId19"/>
    <p:sldId id="267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E36564E-CB24-4244-B090-71D827586DC6}">
          <p14:sldIdLst>
            <p14:sldId id="256"/>
            <p14:sldId id="268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9"/>
            <p14:sldId id="266"/>
            <p14:sldId id="270"/>
            <p14:sldId id="271"/>
            <p14:sldId id="272"/>
            <p14:sldId id="273"/>
            <p14:sldId id="274"/>
            <p14:sldId id="26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BDF1"/>
    <a:srgbClr val="C0D9F0"/>
    <a:srgbClr val="73FDD6"/>
    <a:srgbClr val="00FDFF"/>
    <a:srgbClr val="DE742E"/>
    <a:srgbClr val="FFE1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083"/>
    <p:restoredTop sz="94695"/>
  </p:normalViewPr>
  <p:slideViewPr>
    <p:cSldViewPr snapToGrid="0" snapToObjects="1">
      <p:cViewPr varScale="1">
        <p:scale>
          <a:sx n="109" d="100"/>
          <a:sy n="109" d="100"/>
        </p:scale>
        <p:origin x="26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92AD4-15B8-6A45-A062-3A5896BB5181}" type="datetimeFigureOut">
              <a:rPr lang="ru-RU" smtClean="0"/>
              <a:t>25.12.2018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D35D3-17C3-6B41-AE42-EE547DE0ED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0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92AD4-15B8-6A45-A062-3A5896BB5181}" type="datetimeFigureOut">
              <a:rPr lang="ru-RU" smtClean="0"/>
              <a:t>25.12.2018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D35D3-17C3-6B41-AE42-EE547DE0ED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076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92AD4-15B8-6A45-A062-3A5896BB5181}" type="datetimeFigureOut">
              <a:rPr lang="ru-RU" smtClean="0"/>
              <a:t>25.12.2018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D35D3-17C3-6B41-AE42-EE547DE0ED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594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92AD4-15B8-6A45-A062-3A5896BB5181}" type="datetimeFigureOut">
              <a:rPr lang="ru-RU" smtClean="0"/>
              <a:t>25.12.2018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D35D3-17C3-6B41-AE42-EE547DE0ED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371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92AD4-15B8-6A45-A062-3A5896BB5181}" type="datetimeFigureOut">
              <a:rPr lang="ru-RU" smtClean="0"/>
              <a:t>25.12.2018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D35D3-17C3-6B41-AE42-EE547DE0ED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43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92AD4-15B8-6A45-A062-3A5896BB5181}" type="datetimeFigureOut">
              <a:rPr lang="ru-RU" smtClean="0"/>
              <a:t>25.12.2018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D35D3-17C3-6B41-AE42-EE547DE0ED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828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92AD4-15B8-6A45-A062-3A5896BB5181}" type="datetimeFigureOut">
              <a:rPr lang="ru-RU" smtClean="0"/>
              <a:t>25.12.2018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D35D3-17C3-6B41-AE42-EE547DE0ED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2686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92AD4-15B8-6A45-A062-3A5896BB5181}" type="datetimeFigureOut">
              <a:rPr lang="ru-RU" smtClean="0"/>
              <a:t>25.12.2018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D35D3-17C3-6B41-AE42-EE547DE0ED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755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92AD4-15B8-6A45-A062-3A5896BB5181}" type="datetimeFigureOut">
              <a:rPr lang="ru-RU" smtClean="0"/>
              <a:t>25.12.2018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D35D3-17C3-6B41-AE42-EE547DE0ED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353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92AD4-15B8-6A45-A062-3A5896BB5181}" type="datetimeFigureOut">
              <a:rPr lang="ru-RU" smtClean="0"/>
              <a:t>25.12.2018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D35D3-17C3-6B41-AE42-EE547DE0ED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77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92AD4-15B8-6A45-A062-3A5896BB5181}" type="datetimeFigureOut">
              <a:rPr lang="ru-RU" smtClean="0"/>
              <a:t>25.12.2018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D35D3-17C3-6B41-AE42-EE547DE0ED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024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592AD4-15B8-6A45-A062-3A5896BB5181}" type="datetimeFigureOut">
              <a:rPr lang="ru-RU" smtClean="0"/>
              <a:t>25.12.2018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D35D3-17C3-6B41-AE42-EE547DE0ED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5897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75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7541" y="524435"/>
            <a:ext cx="11214847" cy="5903259"/>
          </a:xfrm>
          <a:solidFill>
            <a:schemeClr val="accent6">
              <a:lumMod val="40000"/>
              <a:lumOff val="60000"/>
            </a:schemeClr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endParaRPr lang="ru-RU" dirty="0"/>
          </a:p>
          <a:p>
            <a:endParaRPr lang="ru-RU" sz="4400" b="1" dirty="0" smtClean="0">
              <a:solidFill>
                <a:schemeClr val="accent2"/>
              </a:solidFill>
              <a:latin typeface="Cooper Black" charset="0"/>
              <a:ea typeface="Cooper Black" charset="0"/>
              <a:cs typeface="Cooper Black" charset="0"/>
            </a:endParaRPr>
          </a:p>
          <a:p>
            <a:r>
              <a:rPr lang="ru-RU" sz="4400" b="1" dirty="0" smtClean="0">
                <a:ln w="9525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chemeClr val="accent2">
                        <a:shade val="30000"/>
                        <a:satMod val="115000"/>
                      </a:schemeClr>
                    </a:gs>
                    <a:gs pos="50000">
                      <a:schemeClr val="accent2">
                        <a:shade val="67500"/>
                        <a:satMod val="115000"/>
                      </a:schemeClr>
                    </a:gs>
                    <a:gs pos="100000">
                      <a:schemeClr val="accent2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Geneva" charset="0"/>
                <a:ea typeface="Geneva" charset="0"/>
                <a:cs typeface="Geneva" charset="0"/>
              </a:rPr>
              <a:t>«</a:t>
            </a:r>
            <a:r>
              <a:rPr lang="ru-RU" sz="4400" b="1" dirty="0" smtClean="0">
                <a:ln w="9525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chemeClr val="accent2">
                        <a:shade val="30000"/>
                        <a:satMod val="115000"/>
                      </a:schemeClr>
                    </a:gs>
                    <a:gs pos="50000">
                      <a:schemeClr val="accent2">
                        <a:shade val="67500"/>
                        <a:satMod val="115000"/>
                      </a:schemeClr>
                    </a:gs>
                    <a:gs pos="100000">
                      <a:schemeClr val="accent2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Geneva" charset="0"/>
                <a:ea typeface="Geneva" charset="0"/>
                <a:cs typeface="Geneva" charset="0"/>
              </a:rPr>
              <a:t>Муравьи – санитары леса»</a:t>
            </a:r>
          </a:p>
          <a:p>
            <a:endParaRPr lang="ru-RU" sz="4400" b="1" dirty="0">
              <a:solidFill>
                <a:srgbClr val="DE742E"/>
              </a:solidFill>
              <a:latin typeface="Geneva" charset="0"/>
              <a:ea typeface="Geneva" charset="0"/>
              <a:cs typeface="Geneva" charset="0"/>
            </a:endParaRPr>
          </a:p>
          <a:p>
            <a:r>
              <a:rPr lang="ru-RU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neva" charset="0"/>
                <a:ea typeface="Geneva" charset="0"/>
                <a:cs typeface="Geneva" charset="0"/>
              </a:rPr>
              <a:t>Выполнила: учащаяся </a:t>
            </a:r>
            <a:r>
              <a:rPr lang="en-US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neva" charset="0"/>
                <a:ea typeface="Geneva" charset="0"/>
                <a:cs typeface="Geneva" charset="0"/>
              </a:rPr>
              <a:t>3</a:t>
            </a:r>
            <a:r>
              <a:rPr lang="ru-RU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neva" charset="0"/>
                <a:ea typeface="Geneva" charset="0"/>
                <a:cs typeface="Geneva" charset="0"/>
              </a:rPr>
              <a:t>«В</a:t>
            </a:r>
            <a:r>
              <a:rPr lang="ru-RU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neva" charset="0"/>
                <a:ea typeface="Geneva" charset="0"/>
                <a:cs typeface="Geneva" charset="0"/>
              </a:rPr>
              <a:t>» класса</a:t>
            </a:r>
          </a:p>
          <a:p>
            <a:r>
              <a:rPr lang="ru-RU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neva" charset="0"/>
                <a:ea typeface="Geneva" charset="0"/>
                <a:cs typeface="Geneva" charset="0"/>
              </a:rPr>
              <a:t>МБОУ СОШ №5 г Реутов </a:t>
            </a:r>
          </a:p>
          <a:p>
            <a:r>
              <a:rPr lang="ru-RU" sz="200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neva" charset="0"/>
                <a:ea typeface="Geneva" charset="0"/>
                <a:cs typeface="Geneva" charset="0"/>
              </a:rPr>
              <a:t>Усова Софья</a:t>
            </a:r>
            <a:endParaRPr lang="ru-RU" sz="200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neva" charset="0"/>
              <a:ea typeface="Geneva" charset="0"/>
              <a:cs typeface="Geneva" charset="0"/>
            </a:endParaRPr>
          </a:p>
          <a:p>
            <a:r>
              <a:rPr lang="ru-RU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neva" charset="0"/>
                <a:ea typeface="Geneva" charset="0"/>
                <a:cs typeface="Geneva" charset="0"/>
              </a:rPr>
              <a:t>Руководитель: Зуйлова Нина Михайловна</a:t>
            </a:r>
            <a:endParaRPr lang="ru-RU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neva" charset="0"/>
              <a:ea typeface="Geneva" charset="0"/>
              <a:cs typeface="Geneva" charset="0"/>
            </a:endParaRPr>
          </a:p>
          <a:p>
            <a:endParaRPr lang="ru-RU" sz="4400" b="1" dirty="0" smtClean="0">
              <a:solidFill>
                <a:srgbClr val="DE742E"/>
              </a:solidFill>
              <a:latin typeface="Geneva" charset="0"/>
              <a:ea typeface="Geneva" charset="0"/>
              <a:cs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033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75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5451"/>
          </a:xfrm>
          <a:solidFill>
            <a:srgbClr val="FFE114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Geneva" charset="0"/>
                <a:ea typeface="Geneva" charset="0"/>
                <a:cs typeface="Geneva" charset="0"/>
              </a:rPr>
              <a:t>Питание муравьев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4489" y="1630779"/>
            <a:ext cx="5577326" cy="41383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7003701" y="1630779"/>
            <a:ext cx="4237365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ts val="1200"/>
              </a:spcBef>
              <a:spcAft>
                <a:spcPts val="0"/>
              </a:spcAft>
            </a:pP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Понаблюдав за муравьями, я поняла, что они хищники. Так как они постоянно тащили в муравейник гусениц, мух, червей. </a:t>
            </a:r>
            <a:endParaRPr lang="ru-RU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Arial" charset="0"/>
              <a:cs typeface="Arial" charset="0"/>
            </a:endParaRPr>
          </a:p>
          <a:p>
            <a:pPr algn="just">
              <a:spcBef>
                <a:spcPts val="1200"/>
              </a:spcBef>
            </a:pP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Они с удовольствием поедают гусениц, червей, слизней, которые наносят непоправимый вред растениям. </a:t>
            </a:r>
          </a:p>
        </p:txBody>
      </p:sp>
    </p:spTree>
    <p:extLst>
      <p:ext uri="{BB962C8B-B14F-4D97-AF65-F5344CB8AC3E}">
        <p14:creationId xmlns:p14="http://schemas.microsoft.com/office/powerpoint/2010/main" val="68821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75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9691"/>
          </a:xfrm>
          <a:solidFill>
            <a:srgbClr val="D5BDF1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Geneva" charset="0"/>
                <a:ea typeface="Geneva" charset="0"/>
                <a:cs typeface="Geneva" charset="0"/>
              </a:rPr>
              <a:t>Муравьиные фермы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5367" y="1512617"/>
            <a:ext cx="5566788" cy="37959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7104185" y="1512616"/>
            <a:ext cx="408967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А еще они занимаются разведением тли, а затем доят их и получают вкусную медвяную падь (сладкие выделения этих насекомых). За это садовых муравьев не любят дачники, так как тля поедает растения в саду и огороде. </a:t>
            </a:r>
          </a:p>
        </p:txBody>
      </p:sp>
    </p:spTree>
    <p:extLst>
      <p:ext uri="{BB962C8B-B14F-4D97-AF65-F5344CB8AC3E}">
        <p14:creationId xmlns:p14="http://schemas.microsoft.com/office/powerpoint/2010/main" val="68770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75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88946" y="1585384"/>
            <a:ext cx="5773595" cy="39135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1321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Geneva" charset="0"/>
                <a:ea typeface="Geneva" charset="0"/>
                <a:cs typeface="Geneva" charset="0"/>
              </a:rPr>
              <a:t>Муравьи рыхлят землю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7174935" y="1585384"/>
            <a:ext cx="405843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0"/>
              </a:spcAft>
            </a:pP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Муравьи полезные насекомые. Строя муравейники они отлично рыхлят и перемешивают землю. Муравьи поднимают частички почвы нижних слоев на поверхность. Такой грунт лучше пропускает воздух и воду, питая корни растений. </a:t>
            </a:r>
          </a:p>
        </p:txBody>
      </p:sp>
    </p:spTree>
    <p:extLst>
      <p:ext uri="{BB962C8B-B14F-4D97-AF65-F5344CB8AC3E}">
        <p14:creationId xmlns:p14="http://schemas.microsoft.com/office/powerpoint/2010/main" val="2125883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75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7875"/>
          </a:xfrm>
          <a:solidFill>
            <a:schemeClr val="accent1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Geneva" charset="0"/>
                <a:ea typeface="Geneva" charset="0"/>
                <a:cs typeface="Geneva" charset="0"/>
              </a:rPr>
              <a:t>Муравьиные ванны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905" y="1513360"/>
            <a:ext cx="5610448" cy="40031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Прямоугольник 4"/>
          <p:cNvSpPr/>
          <p:nvPr/>
        </p:nvSpPr>
        <p:spPr>
          <a:xfrm>
            <a:off x="7039627" y="1513359"/>
            <a:ext cx="42212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ts val="1200"/>
              </a:spcBef>
            </a:pP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Сами муравьи являются кормом для птиц, таких как дятлы, синицы, глухари и тетерева. А еще пернатые любят принимать «муравьиные ванны». Они «ныряют» в муравейник и засовывают его обитателей себе под крылья. Таким способом птицы освобождаются от паразитов. </a:t>
            </a:r>
          </a:p>
        </p:txBody>
      </p:sp>
    </p:spTree>
    <p:extLst>
      <p:ext uri="{BB962C8B-B14F-4D97-AF65-F5344CB8AC3E}">
        <p14:creationId xmlns:p14="http://schemas.microsoft.com/office/powerpoint/2010/main" val="79730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75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24848"/>
          </a:xfr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Geneva" charset="0"/>
                <a:ea typeface="Geneva" charset="0"/>
                <a:cs typeface="Geneva" charset="0"/>
              </a:rPr>
              <a:t>Исследование №1</a:t>
            </a:r>
            <a:endParaRPr lang="ru-RU" b="1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Geneva" charset="0"/>
              <a:ea typeface="Geneva" charset="0"/>
              <a:cs typeface="Geneva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75657" y="1557494"/>
            <a:ext cx="3084843" cy="46272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4652387" y="1557494"/>
            <a:ext cx="6550688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ru-RU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Задача</a:t>
            </a:r>
            <a:r>
              <a:rPr lang="ru-RU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: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 как поведут себя муравьи если на дорожку насыпать сахарный песок?</a:t>
            </a:r>
          </a:p>
          <a:p>
            <a:pPr algn="just">
              <a:spcBef>
                <a:spcPts val="1200"/>
              </a:spcBef>
            </a:pPr>
            <a:r>
              <a:rPr lang="ru-RU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Результат: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 </a:t>
            </a:r>
            <a:r>
              <a:rPr lang="ru-R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сначала 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муравьи будут просто суетиться и беспорядочно бегать в разных направлениях. Затем они успокоятся и мы увидим одну или несколько длинных муравьиных цепочек, движущихся к угощению и обратно</a:t>
            </a:r>
            <a:r>
              <a:rPr lang="ru-R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just">
              <a:spcBef>
                <a:spcPts val="1200"/>
              </a:spcBef>
            </a:pPr>
            <a:r>
              <a:rPr lang="ru-RU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Объяснение: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 </a:t>
            </a:r>
            <a:r>
              <a:rPr lang="ru-R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у 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муравьев очень сложная система передачи информации, используя специальные химические вещества – феромоны, выделяемые их телами, они передают сигналы сородичам. Стоит одному муравью найти пищу, в нашем случае сахар, как он начинает оставлять за собой феромоновый след, по которому за ним идут другие муравьи. Чем больше муравьев идут по следу, тем сильнее становится сигнал. </a:t>
            </a:r>
          </a:p>
        </p:txBody>
      </p:sp>
    </p:spTree>
    <p:extLst>
      <p:ext uri="{BB962C8B-B14F-4D97-AF65-F5344CB8AC3E}">
        <p14:creationId xmlns:p14="http://schemas.microsoft.com/office/powerpoint/2010/main" val="6440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75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0220" y="1644755"/>
            <a:ext cx="4963885" cy="4374208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1200"/>
              </a:spcBef>
              <a:buNone/>
            </a:pPr>
            <a:r>
              <a:rPr lang="ru-RU" sz="1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Задача</a:t>
            </a:r>
            <a:r>
              <a:rPr lang="ru-RU" sz="1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:</a:t>
            </a:r>
            <a:r>
              <a:rPr lang="ru-RU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 как поведет себя муравей если его перенести с тропы ведущей к муравейнику?   </a:t>
            </a:r>
          </a:p>
          <a:p>
            <a:pPr marL="0" indent="0" algn="just">
              <a:spcBef>
                <a:spcPts val="1200"/>
              </a:spcBef>
              <a:buNone/>
            </a:pPr>
            <a:r>
              <a:rPr lang="ru-RU" sz="1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Результат</a:t>
            </a:r>
            <a:r>
              <a:rPr lang="en-US" sz="1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:</a:t>
            </a:r>
            <a:r>
              <a:rPr 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 </a:t>
            </a:r>
            <a:r>
              <a:rPr lang="ru-RU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м</a:t>
            </a:r>
            <a:r>
              <a:rPr lang="ru-RU" sz="1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ы </a:t>
            </a:r>
            <a:r>
              <a:rPr lang="ru-RU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взяли муравья с тропы, ведущей к муравейнику, и посадили его на расстоянии 2 метров от этой тропы на землю. Муравей долго и хаотично блуждал в течение 5 минут, пока не наткнулся на другую тропу. По ней он сразу же направился к муравейнику</a:t>
            </a:r>
            <a:r>
              <a:rPr lang="ru-RU" sz="1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marL="0" indent="0" algn="just">
              <a:spcBef>
                <a:spcPts val="1200"/>
              </a:spcBef>
              <a:buNone/>
            </a:pPr>
            <a:r>
              <a:rPr lang="ru-RU" sz="1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Объяснение</a:t>
            </a:r>
            <a:r>
              <a:rPr lang="en-US" sz="1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: </a:t>
            </a:r>
            <a:r>
              <a:rPr lang="ru-RU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т</a:t>
            </a:r>
            <a:r>
              <a:rPr lang="ru-RU" sz="1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ропы </a:t>
            </a:r>
            <a:r>
              <a:rPr lang="ru-RU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по которым перемещаются муравьи  в сторону муравейника, также помечены феромонами, выделяемыми их телами. Чем ближе муравей к муравейнику, тем отчетливее феромоновый след.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0532"/>
          </a:xfr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Geneva" charset="0"/>
                <a:ea typeface="Geneva" charset="0"/>
                <a:cs typeface="Geneva" charset="0"/>
              </a:rPr>
              <a:t>Исследование №2</a:t>
            </a:r>
            <a:endParaRPr lang="ru-RU" b="1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Geneva" charset="0"/>
              <a:ea typeface="Geneva" charset="0"/>
              <a:cs typeface="Geneva" charset="0"/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124" y="1644755"/>
            <a:ext cx="4840840" cy="36306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54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75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39059" y="1497204"/>
            <a:ext cx="5215095" cy="4893548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1200"/>
              </a:spcBef>
              <a:buNone/>
            </a:pPr>
            <a:r>
              <a:rPr lang="ru-RU" sz="1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Задача</a:t>
            </a:r>
            <a:r>
              <a:rPr lang="ru-RU" sz="1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:</a:t>
            </a:r>
            <a:r>
              <a:rPr lang="ru-RU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 </a:t>
            </a:r>
            <a:r>
              <a:rPr lang="ru-RU" sz="1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как </a:t>
            </a:r>
            <a:r>
              <a:rPr lang="ru-RU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поведет себя муравей если его посадить в другой муравейник?</a:t>
            </a:r>
          </a:p>
          <a:p>
            <a:pPr marL="0" indent="0" algn="just">
              <a:spcBef>
                <a:spcPts val="1200"/>
              </a:spcBef>
              <a:buNone/>
            </a:pPr>
            <a:r>
              <a:rPr lang="ru-RU" sz="1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Результат:</a:t>
            </a:r>
            <a:r>
              <a:rPr lang="ru-RU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 </a:t>
            </a:r>
            <a:r>
              <a:rPr lang="ru-RU" sz="1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муравей </a:t>
            </a:r>
            <a:r>
              <a:rPr lang="ru-RU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из другого муравейника моментально подвергнется атаке со стороны других муравьев, несмотря на то, что они сородичи</a:t>
            </a:r>
            <a:r>
              <a:rPr lang="ru-RU" sz="1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marL="0" indent="0" algn="just">
              <a:spcBef>
                <a:spcPts val="1200"/>
              </a:spcBef>
              <a:buNone/>
            </a:pPr>
            <a:r>
              <a:rPr lang="ru-RU" sz="1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Объяснение:   </a:t>
            </a:r>
            <a:r>
              <a:rPr lang="ru-RU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м</a:t>
            </a:r>
            <a:r>
              <a:rPr lang="ru-RU" sz="1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уравьи </a:t>
            </a:r>
            <a:r>
              <a:rPr lang="ru-RU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отличают обитателей своего муравейника от пришельцев того же вида.  Муравейники – это самостоятельная, отдельная семья, община,  поэтому их отношение к другим сородичам, но из другого «сообщества» враждебно. Но если муравей взят с муравьиной тропы, которая ведет от муравейника, на него не нападают даже в том случае, если он взят очень далеко от муравейника. Это говорит о том, что муравьи отличают обитателей своего муравейника от пришельцев того же вида.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838200" y="365126"/>
            <a:ext cx="10515600" cy="810532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Geneva" charset="0"/>
                <a:ea typeface="Geneva" charset="0"/>
                <a:cs typeface="Geneva" charset="0"/>
              </a:rPr>
              <a:t>Исследование №3</a:t>
            </a:r>
            <a:endParaRPr lang="ru-RU" b="1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Geneva" charset="0"/>
              <a:ea typeface="Geneva" charset="0"/>
              <a:cs typeface="Geneva" charset="0"/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392" y="1497204"/>
            <a:ext cx="4705567" cy="31350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1857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75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90268" y="1446963"/>
            <a:ext cx="4893547" cy="4642337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1200"/>
              </a:spcBef>
              <a:buNone/>
            </a:pPr>
            <a:r>
              <a:rPr lang="ru-RU" sz="1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Задача</a:t>
            </a:r>
            <a:r>
              <a:rPr lang="ru-RU" sz="1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:</a:t>
            </a:r>
            <a:r>
              <a:rPr lang="ru-RU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 как поведут себя муравьи если на их тропе положить другое мертвое насекомое?</a:t>
            </a:r>
          </a:p>
          <a:p>
            <a:pPr marL="0" indent="0" algn="just">
              <a:spcBef>
                <a:spcPts val="1200"/>
              </a:spcBef>
              <a:buNone/>
            </a:pPr>
            <a:r>
              <a:rPr lang="ru-RU" sz="1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Результат:</a:t>
            </a:r>
            <a:r>
              <a:rPr lang="ru-RU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 </a:t>
            </a:r>
            <a:r>
              <a:rPr lang="ru-RU" sz="1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мы </a:t>
            </a:r>
            <a:r>
              <a:rPr lang="ru-RU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положили на муравьиную тропу мертвую гусеницу.  Несколько муравьёв подхватили насекомое и поволокли его в муравейник</a:t>
            </a:r>
            <a:r>
              <a:rPr lang="ru-RU" sz="1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marL="0" indent="0" algn="just">
              <a:spcBef>
                <a:spcPts val="1200"/>
              </a:spcBef>
              <a:buNone/>
            </a:pPr>
            <a:r>
              <a:rPr lang="ru-RU" sz="19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Объяснение: </a:t>
            </a:r>
            <a:r>
              <a:rPr lang="ru-RU" sz="19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м</a:t>
            </a:r>
            <a:r>
              <a:rPr lang="ru-RU" sz="19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уравьи </a:t>
            </a:r>
            <a:r>
              <a:rPr lang="ru-RU" sz="19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по своей природе хищники и питаются другими насекомыми-вредителями поэтому их реакция на мертвое насекомое, появившееся на их тропе, была однозначной – они потащили его в муравейник, чтобы в последствии съесть. </a:t>
            </a:r>
          </a:p>
          <a:p>
            <a:pPr marL="0" indent="0">
              <a:spcBef>
                <a:spcPts val="600"/>
              </a:spcBef>
              <a:buNone/>
            </a:pPr>
            <a:endParaRPr lang="ru-RU" sz="1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Заголовок 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70339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Geneva" charset="0"/>
                <a:ea typeface="Geneva" charset="0"/>
                <a:cs typeface="Geneva" charset="0"/>
              </a:rPr>
              <a:t>Исследование №4</a:t>
            </a:r>
            <a:endParaRPr lang="ru-RU" b="1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Geneva" charset="0"/>
              <a:ea typeface="Geneva" charset="0"/>
              <a:cs typeface="Geneva" charset="0"/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6629" y="1446963"/>
            <a:ext cx="4711560" cy="31449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868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75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79254" y="1527349"/>
            <a:ext cx="5094514" cy="4129873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1200"/>
              </a:spcBef>
              <a:buNone/>
            </a:pPr>
            <a:r>
              <a:rPr lang="ru-RU" sz="1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Задача: </a:t>
            </a:r>
            <a:r>
              <a:rPr lang="ru-RU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как поведут себя муравьи если на муравейник положить чужеродный предмет?</a:t>
            </a:r>
          </a:p>
          <a:p>
            <a:pPr marL="0" indent="0" algn="just">
              <a:spcBef>
                <a:spcPts val="1200"/>
              </a:spcBef>
              <a:buNone/>
            </a:pPr>
            <a:r>
              <a:rPr lang="ru-RU" sz="1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Результат: </a:t>
            </a:r>
            <a:r>
              <a:rPr lang="ru-RU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м</a:t>
            </a:r>
            <a:r>
              <a:rPr lang="ru-RU" sz="1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ы </a:t>
            </a:r>
            <a:r>
              <a:rPr lang="ru-RU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положили на муравейник чистую, белую салфетку. Несколько муравьев сразу же залезли на нее. Через несколько минут мы подняли салфетку и стряхнули муравьев обратно в муравейник. Салфетка была немного испачкана муравьиной кислотой и имела специфичный запах.</a:t>
            </a:r>
          </a:p>
          <a:p>
            <a:pPr marL="0" indent="0" algn="just">
              <a:spcBef>
                <a:spcPts val="1200"/>
              </a:spcBef>
              <a:buNone/>
            </a:pPr>
            <a:r>
              <a:rPr lang="ru-RU" sz="1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Объяснение: </a:t>
            </a:r>
            <a:r>
              <a:rPr lang="ru-RU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м</a:t>
            </a:r>
            <a:r>
              <a:rPr lang="ru-RU" sz="1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уравьи </a:t>
            </a:r>
            <a:r>
              <a:rPr lang="ru-RU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защищают свой муравейник от нападения врагов и также реагируют на появление чужеродных предметов кусая их выделяя при этом муравьиную кислоту.</a:t>
            </a:r>
          </a:p>
        </p:txBody>
      </p:sp>
      <p:sp>
        <p:nvSpPr>
          <p:cNvPr id="4" name="Заголовок 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90435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Geneva" charset="0"/>
                <a:ea typeface="Geneva" charset="0"/>
                <a:cs typeface="Geneva" charset="0"/>
              </a:rPr>
              <a:t>Исследование №5</a:t>
            </a:r>
            <a:endParaRPr lang="ru-RU" b="1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Geneva" charset="0"/>
              <a:ea typeface="Geneva" charset="0"/>
              <a:cs typeface="Geneva" charset="0"/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343" y="1527349"/>
            <a:ext cx="4823828" cy="30145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7951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75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739589"/>
            <a:ext cx="10515600" cy="5544950"/>
          </a:xfrm>
          <a:solidFill>
            <a:schemeClr val="accent6">
              <a:lumMod val="40000"/>
              <a:lumOff val="60000"/>
            </a:schemeClr>
          </a:solidFill>
          <a:ln w="3175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endParaRPr lang="ru-RU" sz="2400" dirty="0">
              <a:solidFill>
                <a:schemeClr val="dk1"/>
              </a:solidFill>
            </a:endParaRPr>
          </a:p>
          <a:p>
            <a:pPr marL="0" indent="0" algn="ctr">
              <a:buNone/>
            </a:pPr>
            <a:endParaRPr lang="ru-RU" sz="2400" dirty="0">
              <a:solidFill>
                <a:schemeClr val="dk1"/>
              </a:solidFill>
            </a:endParaRPr>
          </a:p>
          <a:p>
            <a:pPr marL="0" indent="0" algn="ctr">
              <a:buNone/>
            </a:pPr>
            <a: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chemeClr val="accent2">
                        <a:shade val="30000"/>
                        <a:satMod val="115000"/>
                      </a:schemeClr>
                    </a:gs>
                    <a:gs pos="50000">
                      <a:schemeClr val="accent2">
                        <a:shade val="67500"/>
                        <a:satMod val="115000"/>
                      </a:schemeClr>
                    </a:gs>
                    <a:gs pos="100000">
                      <a:schemeClr val="accent2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Geneva" charset="0"/>
                <a:ea typeface="Geneva" charset="0"/>
                <a:cs typeface="Geneva" charset="0"/>
              </a:rPr>
              <a:t>Муравьи, </a:t>
            </a:r>
            <a:r>
              <a:rPr lang="ru-RU" sz="3600" b="1" dirty="0" smtClean="0">
                <a:ln w="9525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chemeClr val="accent2">
                        <a:shade val="30000"/>
                        <a:satMod val="115000"/>
                      </a:schemeClr>
                    </a:gs>
                    <a:gs pos="50000">
                      <a:schemeClr val="accent2">
                        <a:shade val="67500"/>
                        <a:satMod val="115000"/>
                      </a:schemeClr>
                    </a:gs>
                    <a:gs pos="100000">
                      <a:schemeClr val="accent2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Geneva" charset="0"/>
                <a:ea typeface="Geneva" charset="0"/>
                <a:cs typeface="Geneva" charset="0"/>
              </a:rPr>
              <a:t>санитары </a:t>
            </a:r>
            <a: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chemeClr val="accent2">
                        <a:shade val="30000"/>
                        <a:satMod val="115000"/>
                      </a:schemeClr>
                    </a:gs>
                    <a:gs pos="50000">
                      <a:schemeClr val="accent2">
                        <a:shade val="67500"/>
                        <a:satMod val="115000"/>
                      </a:schemeClr>
                    </a:gs>
                    <a:gs pos="100000">
                      <a:schemeClr val="accent2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Geneva" charset="0"/>
                <a:ea typeface="Geneva" charset="0"/>
                <a:cs typeface="Geneva" charset="0"/>
              </a:rPr>
              <a:t>леса</a:t>
            </a:r>
            <a:r>
              <a:rPr lang="ru-RU" sz="3600" b="1" dirty="0" smtClean="0">
                <a:ln w="9525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chemeClr val="accent2">
                        <a:shade val="30000"/>
                        <a:satMod val="115000"/>
                      </a:schemeClr>
                    </a:gs>
                    <a:gs pos="50000">
                      <a:schemeClr val="accent2">
                        <a:shade val="67500"/>
                        <a:satMod val="115000"/>
                      </a:schemeClr>
                    </a:gs>
                    <a:gs pos="100000">
                      <a:schemeClr val="accent2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Geneva" charset="0"/>
                <a:ea typeface="Geneva" charset="0"/>
                <a:cs typeface="Geneva" charset="0"/>
              </a:rPr>
              <a:t>, </a:t>
            </a:r>
            <a: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chemeClr val="accent2">
                        <a:shade val="30000"/>
                        <a:satMod val="115000"/>
                      </a:schemeClr>
                    </a:gs>
                    <a:gs pos="50000">
                      <a:schemeClr val="accent2">
                        <a:shade val="67500"/>
                        <a:satMod val="115000"/>
                      </a:schemeClr>
                    </a:gs>
                    <a:gs pos="100000">
                      <a:schemeClr val="accent2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Geneva" charset="0"/>
                <a:ea typeface="Geneva" charset="0"/>
                <a:cs typeface="Geneva" charset="0"/>
              </a:rPr>
              <a:t>поэтому нельзя разрушать </a:t>
            </a:r>
            <a:r>
              <a:rPr lang="ru-RU" sz="3600" b="1" dirty="0" smtClean="0">
                <a:ln w="9525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chemeClr val="accent2">
                        <a:shade val="30000"/>
                        <a:satMod val="115000"/>
                      </a:schemeClr>
                    </a:gs>
                    <a:gs pos="50000">
                      <a:schemeClr val="accent2">
                        <a:shade val="67500"/>
                        <a:satMod val="115000"/>
                      </a:schemeClr>
                    </a:gs>
                    <a:gs pos="100000">
                      <a:schemeClr val="accent2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Geneva" charset="0"/>
                <a:ea typeface="Geneva" charset="0"/>
                <a:cs typeface="Geneva" charset="0"/>
              </a:rPr>
              <a:t>муравейники! </a:t>
            </a:r>
            <a:endParaRPr lang="ru-RU" sz="3600" b="1" dirty="0">
              <a:ln w="9525">
                <a:solidFill>
                  <a:schemeClr val="bg1"/>
                </a:solidFill>
                <a:prstDash val="solid"/>
              </a:ln>
              <a:gradFill flip="none" rotWithShape="1">
                <a:gsLst>
                  <a:gs pos="0">
                    <a:schemeClr val="accent2">
                      <a:shade val="30000"/>
                      <a:satMod val="115000"/>
                    </a:schemeClr>
                  </a:gs>
                  <a:gs pos="50000">
                    <a:schemeClr val="accent2">
                      <a:shade val="67500"/>
                      <a:satMod val="115000"/>
                    </a:schemeClr>
                  </a:gs>
                  <a:gs pos="100000">
                    <a:schemeClr val="accent2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Geneva" charset="0"/>
              <a:ea typeface="Geneva" charset="0"/>
              <a:cs typeface="Geneva" charset="0"/>
            </a:endParaRPr>
          </a:p>
          <a:p>
            <a:pPr marL="0" indent="0" algn="ctr">
              <a:buNone/>
            </a:pPr>
            <a:endParaRPr lang="ru-RU" sz="3300" b="1" dirty="0">
              <a:solidFill>
                <a:srgbClr val="DE742E"/>
              </a:solidFill>
              <a:latin typeface="Geneva" charset="0"/>
              <a:ea typeface="Geneva" charset="0"/>
              <a:cs typeface="Geneva" charset="0"/>
            </a:endParaRPr>
          </a:p>
          <a:p>
            <a:pPr marL="0" indent="0" algn="ctr">
              <a:buNone/>
            </a:pP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Geneva" charset="0"/>
                <a:ea typeface="Geneva" charset="0"/>
                <a:cs typeface="Geneva" charset="0"/>
              </a:rPr>
              <a:t>Надо беречь наших маленьких </a:t>
            </a:r>
            <a:r>
              <a:rPr lang="ru-RU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Geneva" charset="0"/>
                <a:ea typeface="Geneva" charset="0"/>
                <a:cs typeface="Geneva" charset="0"/>
              </a:rPr>
              <a:t>помощников!!!</a:t>
            </a:r>
            <a:endParaRPr lang="ru-RU" sz="3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Geneva" charset="0"/>
              <a:ea typeface="Geneva" charset="0"/>
              <a:cs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166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75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3160" y="510988"/>
            <a:ext cx="11250202" cy="5665975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ru-RU" sz="20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Цель работы</a:t>
            </a:r>
            <a:endParaRPr lang="ru-RU" sz="20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  <a:p>
            <a:pPr marL="444600">
              <a:lnSpc>
                <a:spcPct val="100000"/>
              </a:lnSpc>
              <a:spcBef>
                <a:spcPts val="600"/>
              </a:spcBef>
              <a:buFont typeface="Wingdings" charset="2"/>
              <a:buChar char="ü"/>
            </a:pPr>
            <a:r>
              <a:rPr lang="ru-RU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изучение </a:t>
            </a: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жизнедеятельности </a:t>
            </a:r>
            <a:r>
              <a:rPr lang="ru-RU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муравьев;</a:t>
            </a:r>
            <a:endParaRPr lang="ru-RU" sz="20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>
              <a:spcBef>
                <a:spcPts val="1200"/>
              </a:spcBef>
            </a:pPr>
            <a:r>
              <a:rPr lang="ru-RU" sz="2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Задача</a:t>
            </a:r>
          </a:p>
          <a:p>
            <a:pPr marL="444600" lvl="0">
              <a:lnSpc>
                <a:spcPct val="100000"/>
              </a:lnSpc>
              <a:spcBef>
                <a:spcPts val="600"/>
              </a:spcBef>
              <a:buFont typeface="Wingdings" charset="2"/>
              <a:buChar char="ü"/>
            </a:pP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изучение и обобщение знаний о муравьях;</a:t>
            </a:r>
          </a:p>
          <a:p>
            <a:pPr marL="444600" lvl="0">
              <a:lnSpc>
                <a:spcPct val="100000"/>
              </a:lnSpc>
              <a:spcBef>
                <a:spcPts val="600"/>
              </a:spcBef>
              <a:buFont typeface="Wingdings" charset="2"/>
              <a:buChar char="ü"/>
            </a:pP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обосновать пользу муравьев в жизни леса и необходимость сохранять и беречь муравейники;</a:t>
            </a:r>
          </a:p>
          <a:p>
            <a:pPr>
              <a:spcBef>
                <a:spcPts val="1200"/>
              </a:spcBef>
            </a:pPr>
            <a:r>
              <a:rPr lang="ru-RU" sz="2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Гипотеза</a:t>
            </a:r>
          </a:p>
          <a:p>
            <a:pPr marL="444600">
              <a:lnSpc>
                <a:spcPct val="100000"/>
              </a:lnSpc>
              <a:spcBef>
                <a:spcPts val="600"/>
              </a:spcBef>
              <a:buFont typeface="Wingdings" charset="2"/>
              <a:buChar char="ü"/>
            </a:pP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являются ли муравьи санитарами леса?</a:t>
            </a:r>
          </a:p>
          <a:p>
            <a:pPr>
              <a:spcBef>
                <a:spcPts val="1200"/>
              </a:spcBef>
            </a:pPr>
            <a:r>
              <a:rPr lang="ru-RU" sz="20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Исследование </a:t>
            </a:r>
            <a:r>
              <a:rPr lang="mr-IN" sz="20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ru-RU" sz="20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 как поведет себя муравей:</a:t>
            </a:r>
            <a:endParaRPr lang="ru-RU" sz="20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  <a:p>
            <a:pPr marL="444600">
              <a:lnSpc>
                <a:spcPct val="100000"/>
              </a:lnSpc>
              <a:spcBef>
                <a:spcPts val="600"/>
              </a:spcBef>
              <a:buFont typeface="Wingdings" charset="2"/>
              <a:buChar char="ü"/>
            </a:pPr>
            <a:r>
              <a:rPr lang="ru-RU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если </a:t>
            </a: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на дорожку насыпать сахарный песок</a:t>
            </a:r>
            <a:r>
              <a:rPr lang="ru-RU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?</a:t>
            </a:r>
          </a:p>
          <a:p>
            <a:pPr marL="444600">
              <a:lnSpc>
                <a:spcPct val="100000"/>
              </a:lnSpc>
              <a:spcBef>
                <a:spcPts val="600"/>
              </a:spcBef>
              <a:buFont typeface="Wingdings" charset="2"/>
              <a:buChar char="ü"/>
            </a:pPr>
            <a:r>
              <a:rPr lang="ru-RU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его </a:t>
            </a: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перенести с тропы ведущей к муравейнику</a:t>
            </a:r>
            <a:r>
              <a:rPr lang="ru-RU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?</a:t>
            </a:r>
          </a:p>
          <a:p>
            <a:pPr marL="444600">
              <a:lnSpc>
                <a:spcPct val="100000"/>
              </a:lnSpc>
              <a:spcBef>
                <a:spcPts val="600"/>
              </a:spcBef>
              <a:buFont typeface="Wingdings" charset="2"/>
              <a:buChar char="ü"/>
            </a:pPr>
            <a:r>
              <a:rPr lang="ru-RU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если </a:t>
            </a: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его посадить в другой муравейник</a:t>
            </a:r>
            <a:r>
              <a:rPr lang="ru-RU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?</a:t>
            </a:r>
          </a:p>
          <a:p>
            <a:pPr marL="444600">
              <a:lnSpc>
                <a:spcPct val="100000"/>
              </a:lnSpc>
              <a:spcBef>
                <a:spcPts val="600"/>
              </a:spcBef>
              <a:buFont typeface="Wingdings" charset="2"/>
              <a:buChar char="ü"/>
            </a:pPr>
            <a:r>
              <a:rPr lang="ru-RU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если на </a:t>
            </a: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тропе положить другое мертвое насекомое</a:t>
            </a:r>
            <a:r>
              <a:rPr lang="ru-RU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?</a:t>
            </a:r>
          </a:p>
          <a:p>
            <a:pPr marL="444600">
              <a:lnSpc>
                <a:spcPct val="100000"/>
              </a:lnSpc>
              <a:spcBef>
                <a:spcPts val="600"/>
              </a:spcBef>
              <a:buFont typeface="Wingdings" charset="2"/>
              <a:buChar char="ü"/>
            </a:pPr>
            <a:r>
              <a:rPr lang="ru-RU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если </a:t>
            </a: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на муравейник положить чужеродный предмет?</a:t>
            </a:r>
          </a:p>
          <a:p>
            <a:pPr marL="444600">
              <a:lnSpc>
                <a:spcPct val="100000"/>
              </a:lnSpc>
              <a:spcBef>
                <a:spcPts val="600"/>
              </a:spcBef>
              <a:buFont typeface="Wingdings" charset="2"/>
              <a:buChar char="ü"/>
            </a:pPr>
            <a:endParaRPr lang="ru-RU" sz="20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Arial" charset="0"/>
              <a:cs typeface="Arial" charset="0"/>
            </a:endParaRPr>
          </a:p>
          <a:p>
            <a:pPr marL="444600">
              <a:lnSpc>
                <a:spcPct val="100000"/>
              </a:lnSpc>
              <a:spcBef>
                <a:spcPts val="600"/>
              </a:spcBef>
              <a:buFont typeface="Wingdings" charset="2"/>
              <a:buChar char="ü"/>
            </a:pPr>
            <a:endParaRPr lang="ru-RU" sz="2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31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75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2273" y="365126"/>
            <a:ext cx="10979459" cy="723936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Geneva" charset="0"/>
                <a:ea typeface="Geneva" charset="0"/>
                <a:cs typeface="Geneva" charset="0"/>
              </a:rPr>
              <a:t>Строение муравья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053788" y="1472572"/>
            <a:ext cx="4997885" cy="5093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6000" lvl="0" algn="just">
              <a:spcBef>
                <a:spcPts val="1200"/>
              </a:spcBef>
              <a:spcAft>
                <a:spcPts val="0"/>
              </a:spcAft>
            </a:pP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В строении тела муравья выделяются три части: голова, грудь и брюшко</a:t>
            </a:r>
            <a:r>
              <a:rPr lang="ru-R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marL="216000" lvl="0" algn="just">
              <a:spcBef>
                <a:spcPts val="1200"/>
              </a:spcBef>
              <a:spcAft>
                <a:spcPts val="0"/>
              </a:spcAft>
            </a:pPr>
            <a:r>
              <a:rPr lang="ru-R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Голова в основном состоит из</a:t>
            </a: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:</a:t>
            </a:r>
          </a:p>
          <a:p>
            <a:pPr lvl="0" indent="-198900" algn="just">
              <a:spcBef>
                <a:spcPts val="300"/>
              </a:spcBef>
              <a:spcAft>
                <a:spcPts val="0"/>
              </a:spcAft>
              <a:buFont typeface="Arial" charset="0"/>
              <a:buChar char="•"/>
            </a:pP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Жвал;</a:t>
            </a:r>
          </a:p>
          <a:p>
            <a:pPr lvl="0" indent="-198900" algn="just">
              <a:spcBef>
                <a:spcPts val="300"/>
              </a:spcBef>
              <a:spcAft>
                <a:spcPts val="0"/>
              </a:spcAft>
              <a:buFont typeface="Arial" charset="0"/>
              <a:buChar char="•"/>
            </a:pP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Лобного валика;</a:t>
            </a:r>
          </a:p>
          <a:p>
            <a:pPr lvl="0" indent="-198900" algn="just">
              <a:spcBef>
                <a:spcPts val="300"/>
              </a:spcBef>
              <a:spcAft>
                <a:spcPts val="0"/>
              </a:spcAft>
              <a:buFont typeface="Arial" charset="0"/>
              <a:buChar char="•"/>
            </a:pP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Наличника;</a:t>
            </a:r>
          </a:p>
          <a:p>
            <a:pPr lvl="0" indent="-198900" algn="just">
              <a:spcBef>
                <a:spcPts val="300"/>
              </a:spcBef>
              <a:spcAft>
                <a:spcPts val="0"/>
              </a:spcAft>
              <a:buFont typeface="Arial" charset="0"/>
              <a:buChar char="•"/>
            </a:pP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Усиков</a:t>
            </a:r>
          </a:p>
          <a:p>
            <a:pPr lvl="0" indent="-198900" algn="just">
              <a:spcBef>
                <a:spcPts val="300"/>
              </a:spcBef>
              <a:spcAft>
                <a:spcPts val="0"/>
              </a:spcAft>
              <a:buFont typeface="Arial" charset="0"/>
              <a:buChar char="•"/>
            </a:pP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Сложных и простых глаз.</a:t>
            </a:r>
          </a:p>
          <a:p>
            <a:pPr marL="216000" algn="just">
              <a:spcBef>
                <a:spcPts val="1200"/>
              </a:spcBef>
            </a:pPr>
            <a:r>
              <a:rPr lang="ru-R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Грудь 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включает</a:t>
            </a: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:</a:t>
            </a:r>
            <a:endParaRPr lang="ru-RU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Arial" charset="0"/>
              <a:cs typeface="Arial" charset="0"/>
            </a:endParaRPr>
          </a:p>
          <a:p>
            <a:pPr indent="-198900" algn="just">
              <a:spcBef>
                <a:spcPts val="300"/>
              </a:spcBef>
              <a:buFont typeface="Arial" charset="0"/>
              <a:buChar char="•"/>
            </a:pP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Переднеспинку;</a:t>
            </a:r>
          </a:p>
          <a:p>
            <a:pPr indent="-198900" algn="just">
              <a:spcBef>
                <a:spcPts val="300"/>
              </a:spcBef>
              <a:buFont typeface="Arial" charset="0"/>
              <a:buChar char="•"/>
            </a:pPr>
            <a:r>
              <a:rPr lang="ru-R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Среднеспинку;</a:t>
            </a:r>
            <a:endParaRPr lang="ru-RU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Arial" charset="0"/>
              <a:cs typeface="Arial" charset="0"/>
            </a:endParaRPr>
          </a:p>
          <a:p>
            <a:pPr indent="-198900" algn="just">
              <a:spcBef>
                <a:spcPts val="300"/>
              </a:spcBef>
              <a:buFont typeface="Arial" charset="0"/>
              <a:buChar char="•"/>
            </a:pPr>
            <a:r>
              <a:rPr lang="ru-R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Заднеспинку; </a:t>
            </a:r>
            <a:endParaRPr lang="ru-RU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Arial" charset="0"/>
              <a:cs typeface="Arial" charset="0"/>
            </a:endParaRPr>
          </a:p>
          <a:p>
            <a:pPr indent="-198900" algn="just">
              <a:spcBef>
                <a:spcPts val="300"/>
              </a:spcBef>
              <a:buFont typeface="Arial" charset="0"/>
              <a:buChar char="•"/>
            </a:pPr>
            <a:r>
              <a:rPr lang="ru-R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Тазик;</a:t>
            </a:r>
            <a:endParaRPr lang="ru-RU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Arial" charset="0"/>
              <a:cs typeface="Arial" charset="0"/>
            </a:endParaRPr>
          </a:p>
          <a:p>
            <a:pPr indent="-198900" algn="just">
              <a:spcBef>
                <a:spcPts val="300"/>
              </a:spcBef>
              <a:buFont typeface="Arial" charset="0"/>
              <a:buChar char="•"/>
            </a:pPr>
            <a:r>
              <a:rPr lang="ru-R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Стебелек.</a:t>
            </a:r>
            <a:endParaRPr lang="ru-RU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Arial" charset="0"/>
              <a:cs typeface="Arial" charset="0"/>
            </a:endParaRPr>
          </a:p>
          <a:p>
            <a:pPr marL="216000" algn="just">
              <a:spcBef>
                <a:spcPts val="1200"/>
              </a:spcBef>
            </a:pPr>
            <a:r>
              <a:rPr lang="ru-R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и 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брюшко.</a:t>
            </a: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862" y="1472572"/>
            <a:ext cx="4422180" cy="47071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0003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75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78572"/>
            <a:ext cx="10515600" cy="858557"/>
          </a:xfr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Geneva" charset="0"/>
                <a:ea typeface="Geneva" charset="0"/>
                <a:cs typeface="Geneva" charset="0"/>
              </a:rPr>
              <a:t>Глаз муравья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712300" y="1714020"/>
            <a:ext cx="440310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6000" algn="just">
              <a:spcBef>
                <a:spcPts val="1200"/>
              </a:spcBef>
            </a:pP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Глаза, состоящие из большого количества линз и позволяют различать движение, но не дают четкого изображения. В верхней части головы имеются еще три простых глаза. 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67822" y="1714020"/>
            <a:ext cx="5423414" cy="36452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6542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75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432361"/>
            <a:ext cx="10515600" cy="845110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Geneva" charset="0"/>
                <a:ea typeface="Geneva" charset="0"/>
                <a:cs typeface="Geneva" charset="0"/>
              </a:rPr>
              <a:t>Передвижение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702250" y="1657851"/>
            <a:ext cx="434088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6000" algn="just">
              <a:spcBef>
                <a:spcPts val="1200"/>
              </a:spcBef>
            </a:pP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Передвигаются муравьи при </a:t>
            </a:r>
            <a:r>
              <a:rPr lang="ru-RU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помощи </a:t>
            </a:r>
            <a:r>
              <a:rPr lang="ru-RU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шести 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тонких лапок, на которых находятся коготки. Усики, расположенные на голове, являются органами осязания и позволяют улавливать запахи и вибрацию почвы. 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69159" y="1657850"/>
            <a:ext cx="5447586" cy="40496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7472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75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87269"/>
          </a:xfrm>
          <a:solidFill>
            <a:srgbClr val="0070C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Geneva" charset="0"/>
                <a:ea typeface="Geneva" charset="0"/>
                <a:cs typeface="Geneva" charset="0"/>
              </a:rPr>
              <a:t>Общение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43"/>
          <a:stretch/>
        </p:blipFill>
        <p:spPr>
          <a:xfrm>
            <a:off x="1028307" y="1526301"/>
            <a:ext cx="5390494" cy="30657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6568175" y="1526301"/>
            <a:ext cx="4595544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6000" algn="just">
              <a:spcBef>
                <a:spcPts val="1200"/>
              </a:spcBef>
            </a:pP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Наблюдая за четкими и слаженными движениями этих насекомых, я задумалась над тем, как же они общаются? </a:t>
            </a:r>
            <a:endParaRPr lang="ru-RU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Arial" charset="0"/>
              <a:cs typeface="Arial" charset="0"/>
            </a:endParaRPr>
          </a:p>
          <a:p>
            <a:pPr marL="216000" algn="just">
              <a:spcBef>
                <a:spcPts val="1200"/>
              </a:spcBef>
            </a:pPr>
            <a:r>
              <a:rPr lang="ru-R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Оказалось 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на теле муравьев, есть специальные железы, способные вырабатывать пахучие вещества. Когда рабочий муравей с добычей возвращается домой, он по дороге периодически останавливается и касается земли жалом, чтобы оставить пахучий след. </a:t>
            </a:r>
          </a:p>
        </p:txBody>
      </p:sp>
    </p:spTree>
    <p:extLst>
      <p:ext uri="{BB962C8B-B14F-4D97-AF65-F5344CB8AC3E}">
        <p14:creationId xmlns:p14="http://schemas.microsoft.com/office/powerpoint/2010/main" val="106149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75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4769"/>
          </a:xfr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Geneva" charset="0"/>
                <a:ea typeface="Geneva" charset="0"/>
                <a:cs typeface="Geneva" charset="0"/>
              </a:rPr>
              <a:t>Жвала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529" y="1550224"/>
            <a:ext cx="5039593" cy="46136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6822830" y="1550224"/>
            <a:ext cx="428059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ts val="1200"/>
              </a:spcBef>
              <a:spcAft>
                <a:spcPts val="0"/>
              </a:spcAft>
            </a:pP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Муравьям часто приходится воевать с другими насекомыми, и тут на помощь опять приходят усики, только по запаху они смогут определить, где свой, а где чужой. От врагов муравьи защищаются, применяя муравьиную кислоту. А так же мощные жвала муравья, позволяющие ранить противника.</a:t>
            </a:r>
          </a:p>
        </p:txBody>
      </p:sp>
    </p:spTree>
    <p:extLst>
      <p:ext uri="{BB962C8B-B14F-4D97-AF65-F5344CB8AC3E}">
        <p14:creationId xmlns:p14="http://schemas.microsoft.com/office/powerpoint/2010/main" val="194415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75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7910" y="385222"/>
            <a:ext cx="10515600" cy="804769"/>
          </a:xfrm>
          <a:solidFill>
            <a:srgbClr val="C0D9F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Geneva" charset="0"/>
                <a:ea typeface="Geneva" charset="0"/>
                <a:cs typeface="Geneva" charset="0"/>
              </a:rPr>
              <a:t>Муравейник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638795" y="1534376"/>
            <a:ext cx="4564693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Рассматривая муравейник в </a:t>
            </a:r>
            <a:r>
              <a:rPr lang="ru-R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лесу, я заметила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, что построен он из веток, листьев, песка. </a:t>
            </a:r>
          </a:p>
          <a:p>
            <a:pPr indent="-342900" algn="just">
              <a:spcBef>
                <a:spcPts val="1200"/>
              </a:spcBef>
              <a:buFont typeface="Wingdings" charset="2"/>
              <a:buChar char=""/>
            </a:pP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Это куча, имеющая множество входов и выходов, внутри которой находится гнездо. По форме муравейник похож на конус. Это не случайно, во время дождя капли хорошо с него скатываются, а в солнечный день его лучше обогревает солнце. </a:t>
            </a:r>
          </a:p>
          <a:p>
            <a:pPr indent="-342900" algn="just">
              <a:spcBef>
                <a:spcPts val="1200"/>
              </a:spcBef>
              <a:buFont typeface="Wingdings" charset="2"/>
              <a:buChar char=""/>
            </a:pP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Внутри муравейника находится множество комнат-камер. И у каждой своя функция: «комната для хранения яиц», «кладовка», «усыпальница», «лечебные палаты». 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64642" y="1654957"/>
            <a:ext cx="5375868" cy="35816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2504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169688" y="1382269"/>
            <a:ext cx="5184112" cy="4491614"/>
          </a:xfrm>
        </p:spPr>
        <p:txBody>
          <a:bodyPr>
            <a:noAutofit/>
          </a:bodyPr>
          <a:lstStyle/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ru-RU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Покрытие </a:t>
            </a: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из иголок и веточек. Защищает жилище от превратностей погоды, ремонтируется и обновляется рабочими муравьями.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ru-RU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"</a:t>
            </a: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Солярий" - камера, нагреваемая лучами солнца. Весной обитатели забегают сюда погреться.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ru-RU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Один </a:t>
            </a: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из входов. Охраняется солдатами. Служит вентиляционным каналом.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ru-RU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"</a:t>
            </a: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Кладбище". Сюда рабочие муравьи относят умерших собратьев и мусор.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ru-RU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Зимовальная </a:t>
            </a: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камера. Насекомые собираются здесь, чтобы пережить холода в состоянии полуспячки.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ru-RU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"</a:t>
            </a: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Хлебный амбар". Здесь муравьи хранят зерна.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ru-RU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Царская </a:t>
            </a: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камера, где живет матка, откладывающая до полутора тысяч яиц в день. За ней ухаживают рабочие муравьи.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ru-RU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Камеры </a:t>
            </a: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с яйцами, личинками и куколками.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ru-RU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"</a:t>
            </a: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Коровник", где муравьи содержат тлей.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ru-RU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"</a:t>
            </a: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Мясная кладовка", куда фуражиры приносят гусениц и другую добычу.</a:t>
            </a: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932" y="1671064"/>
            <a:ext cx="4892532" cy="39140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4769"/>
          </a:xfrm>
          <a:solidFill>
            <a:srgbClr val="92D05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threePt" dir="t"/>
            </a:scene3d>
            <a:sp3d prstMaterial="metal">
              <a:extrusionClr>
                <a:schemeClr val="bg1"/>
              </a:extrusionClr>
            </a:sp3d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Geneva" charset="0"/>
                <a:ea typeface="Geneva" charset="0"/>
                <a:cs typeface="Geneva" charset="0"/>
              </a:rPr>
              <a:t>Строение муравейника</a:t>
            </a:r>
            <a:endParaRPr lang="ru-RU" b="1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Geneva" charset="0"/>
              <a:ea typeface="Geneva" charset="0"/>
              <a:cs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72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1151</TotalTime>
  <Words>1162</Words>
  <Application>Microsoft Office PowerPoint</Application>
  <PresentationFormat>Широкоэкранный</PresentationFormat>
  <Paragraphs>94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Light</vt:lpstr>
      <vt:lpstr>Cooper Black</vt:lpstr>
      <vt:lpstr>Geneva</vt:lpstr>
      <vt:lpstr>Wingdings</vt:lpstr>
      <vt:lpstr>Тема Office</vt:lpstr>
      <vt:lpstr>Презентация PowerPoint</vt:lpstr>
      <vt:lpstr>Презентация PowerPoint</vt:lpstr>
      <vt:lpstr>Строение муравья</vt:lpstr>
      <vt:lpstr>Глаз муравья</vt:lpstr>
      <vt:lpstr>Передвижение</vt:lpstr>
      <vt:lpstr>Общение</vt:lpstr>
      <vt:lpstr>Жвала</vt:lpstr>
      <vt:lpstr>Муравейник</vt:lpstr>
      <vt:lpstr>Строение муравейника</vt:lpstr>
      <vt:lpstr>Питание муравьев</vt:lpstr>
      <vt:lpstr>Муравьиные фермы</vt:lpstr>
      <vt:lpstr>Муравьи рыхлят землю</vt:lpstr>
      <vt:lpstr>Муравьиные ванны</vt:lpstr>
      <vt:lpstr>Исследование №1</vt:lpstr>
      <vt:lpstr>Исследование №2</vt:lpstr>
      <vt:lpstr>Презентация PowerPoint</vt:lpstr>
      <vt:lpstr>Исследование №4</vt:lpstr>
      <vt:lpstr>Исследование №5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 Усова</dc:creator>
  <cp:lastModifiedBy>Нина Зуйлова</cp:lastModifiedBy>
  <cp:revision>53</cp:revision>
  <dcterms:created xsi:type="dcterms:W3CDTF">2016-09-25T10:34:14Z</dcterms:created>
  <dcterms:modified xsi:type="dcterms:W3CDTF">2018-12-24T21:08:37Z</dcterms:modified>
</cp:coreProperties>
</file>