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02F2-A4D8-47AB-AA5C-31741FE7C1E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5D1A-A817-4401-B59C-06C6FBC4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8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02F2-A4D8-47AB-AA5C-31741FE7C1E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5D1A-A817-4401-B59C-06C6FBC4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0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02F2-A4D8-47AB-AA5C-31741FE7C1E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5D1A-A817-4401-B59C-06C6FBC4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36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02F2-A4D8-47AB-AA5C-31741FE7C1E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5D1A-A817-4401-B59C-06C6FBC4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0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02F2-A4D8-47AB-AA5C-31741FE7C1E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5D1A-A817-4401-B59C-06C6FBC4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1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02F2-A4D8-47AB-AA5C-31741FE7C1E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5D1A-A817-4401-B59C-06C6FBC4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02F2-A4D8-47AB-AA5C-31741FE7C1E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5D1A-A817-4401-B59C-06C6FBC4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4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02F2-A4D8-47AB-AA5C-31741FE7C1E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5D1A-A817-4401-B59C-06C6FBC4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8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02F2-A4D8-47AB-AA5C-31741FE7C1E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5D1A-A817-4401-B59C-06C6FBC4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1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02F2-A4D8-47AB-AA5C-31741FE7C1E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5D1A-A817-4401-B59C-06C6FBC4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5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02F2-A4D8-47AB-AA5C-31741FE7C1E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5D1A-A817-4401-B59C-06C6FBC4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9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D02F2-A4D8-47AB-AA5C-31741FE7C1E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5D1A-A817-4401-B59C-06C6FBC4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7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Autofit/>
          </a:bodyPr>
          <a:lstStyle/>
          <a:p>
            <a:r>
              <a:rPr lang="ru-RU" sz="3200" dirty="0"/>
              <a:t>Муниципальное бюджетное общеобразовательное учреждение "Средняя </a:t>
            </a:r>
            <a:r>
              <a:rPr lang="ru-RU" sz="3200" dirty="0" smtClean="0"/>
              <a:t>общеобразовательная 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школа № 5"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6872808" cy="278316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Проектная работа на тему</a:t>
            </a:r>
            <a:r>
              <a:rPr lang="ru-RU" b="1" i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«Картофель в жизни человека»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Автор: </a:t>
            </a:r>
            <a:r>
              <a:rPr lang="ru-RU" sz="2600" b="1" i="1" dirty="0" err="1" smtClean="0">
                <a:solidFill>
                  <a:schemeClr val="tx1"/>
                </a:solidFill>
              </a:rPr>
              <a:t>Шеламова</a:t>
            </a:r>
            <a:r>
              <a:rPr lang="ru-RU" sz="2600" b="1" i="1" dirty="0" smtClean="0">
                <a:solidFill>
                  <a:schemeClr val="tx1"/>
                </a:solidFill>
              </a:rPr>
              <a:t> Виктория</a:t>
            </a: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Учащаяся «3В» класса</a:t>
            </a: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2600" b="1" i="1" dirty="0" err="1" smtClean="0">
                <a:solidFill>
                  <a:schemeClr val="tx1"/>
                </a:solidFill>
              </a:rPr>
              <a:t>Зуйлова</a:t>
            </a:r>
            <a:r>
              <a:rPr lang="ru-RU" sz="2600" b="1" i="1" dirty="0" smtClean="0">
                <a:solidFill>
                  <a:schemeClr val="tx1"/>
                </a:solidFill>
              </a:rPr>
              <a:t> Нина Михайловна</a:t>
            </a:r>
            <a:endParaRPr lang="ru-RU" sz="2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1" y="0"/>
            <a:ext cx="932452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Испанские завоеватели, нагружавшие свои каравеллы золотом и серебром, не подозревали, что самым ценным грузом на их кораблях были скромные плоды земли – клубни картофеля, которые они взяли с собой в дорогу.</a:t>
            </a:r>
          </a:p>
          <a:p>
            <a:r>
              <a:rPr lang="ru-RU" sz="2000" dirty="0"/>
              <a:t>    Первое сообщение о картофеле было сделано в Испании путешественником Педро </a:t>
            </a:r>
            <a:r>
              <a:rPr lang="ru-RU" sz="2000" dirty="0" err="1"/>
              <a:t>Чьеза</a:t>
            </a:r>
            <a:r>
              <a:rPr lang="ru-RU" sz="2000" dirty="0"/>
              <a:t> де Леоном в 1553 году. А вот ботаническое название этому растению дал швейцарский ботаник </a:t>
            </a:r>
            <a:r>
              <a:rPr lang="ru-RU" sz="2000" dirty="0" err="1"/>
              <a:t>Каспар</a:t>
            </a:r>
            <a:r>
              <a:rPr lang="ru-RU" sz="2000" dirty="0"/>
              <a:t> </a:t>
            </a:r>
            <a:r>
              <a:rPr lang="ru-RU" sz="2000" dirty="0" err="1"/>
              <a:t>Бохен</a:t>
            </a:r>
            <a:r>
              <a:rPr lang="ru-RU" sz="2000" dirty="0"/>
              <a:t>. В своей книге он назвал его «картофель обыкновенный». Долгое время картофель выращивали в ботанических садах и на аптекарских огородах. Только через 200 лет он появился на крестьянских огородах и полях. Сначала его даже не употребляли в пищу: придворные дамы украшали свои прически его цветами. А в Германии перед дворцами королей разбивали картофельные клумбы. И только значительно позже картофель стал продуктом питания.</a:t>
            </a:r>
          </a:p>
          <a:p>
            <a:r>
              <a:rPr lang="ru-RU" sz="2000" dirty="0"/>
              <a:t>     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673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Экспериментальная часть.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424936" cy="5760640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На летних каникулах я поехала  в гости к дедушке и </a:t>
            </a:r>
            <a:r>
              <a:rPr lang="ru-RU" sz="1600" b="1" i="1" dirty="0" smtClean="0">
                <a:solidFill>
                  <a:schemeClr val="tx1"/>
                </a:solidFill>
              </a:rPr>
              <a:t>бабушке. </a:t>
            </a:r>
            <a:r>
              <a:rPr lang="ru-RU" sz="1600" b="1" i="1" dirty="0">
                <a:solidFill>
                  <a:schemeClr val="tx1"/>
                </a:solidFill>
              </a:rPr>
              <a:t>Я</a:t>
            </a:r>
            <a:r>
              <a:rPr lang="ru-RU" sz="1600" b="1" i="1" dirty="0" smtClean="0">
                <a:solidFill>
                  <a:schemeClr val="tx1"/>
                </a:solidFill>
              </a:rPr>
              <a:t> знаю, </a:t>
            </a:r>
            <a:r>
              <a:rPr lang="ru-RU" sz="1600" b="1" i="1" dirty="0" smtClean="0">
                <a:solidFill>
                  <a:schemeClr val="tx1"/>
                </a:solidFill>
              </a:rPr>
              <a:t>что они каждый год занимаются посадкой картофеля, и мне захотелось принять участие  в посадке и уходе за картофелем. Мне дедушка предложил посадить  картофель, </a:t>
            </a:r>
            <a:r>
              <a:rPr lang="ru-RU" sz="1600" b="1" i="1" dirty="0" smtClean="0">
                <a:solidFill>
                  <a:schemeClr val="tx1"/>
                </a:solidFill>
              </a:rPr>
              <a:t>чтобы </a:t>
            </a:r>
            <a:r>
              <a:rPr lang="ru-RU" sz="1600" b="1" i="1" dirty="0" smtClean="0">
                <a:solidFill>
                  <a:schemeClr val="tx1"/>
                </a:solidFill>
              </a:rPr>
              <a:t>наблюдать за ним,  отдельно от огорода. Картофель на </a:t>
            </a:r>
            <a:r>
              <a:rPr lang="ru-RU" sz="1600" b="1" i="1" dirty="0" smtClean="0">
                <a:solidFill>
                  <a:schemeClr val="tx1"/>
                </a:solidFill>
              </a:rPr>
              <a:t>семена </a:t>
            </a:r>
            <a:r>
              <a:rPr lang="ru-RU" sz="1600" b="1" i="1" dirty="0" smtClean="0">
                <a:solidFill>
                  <a:schemeClr val="tx1"/>
                </a:solidFill>
              </a:rPr>
              <a:t>был подготовлен заранее в конце марта, мы принесли в </a:t>
            </a:r>
            <a:r>
              <a:rPr lang="ru-RU" sz="1600" b="1" i="1" dirty="0" smtClean="0">
                <a:solidFill>
                  <a:schemeClr val="tx1"/>
                </a:solidFill>
              </a:rPr>
              <a:t>тёплый </a:t>
            </a:r>
            <a:r>
              <a:rPr lang="ru-RU" sz="1600" b="1" i="1" dirty="0" smtClean="0">
                <a:solidFill>
                  <a:schemeClr val="tx1"/>
                </a:solidFill>
              </a:rPr>
              <a:t>дом ведро картошки и оставили </a:t>
            </a:r>
            <a:r>
              <a:rPr lang="ru-RU" sz="1600" b="1" i="1" dirty="0" smtClean="0">
                <a:solidFill>
                  <a:schemeClr val="tx1"/>
                </a:solidFill>
              </a:rPr>
              <a:t>её </a:t>
            </a:r>
            <a:r>
              <a:rPr lang="ru-RU" sz="1600" b="1" i="1" dirty="0" smtClean="0">
                <a:solidFill>
                  <a:schemeClr val="tx1"/>
                </a:solidFill>
              </a:rPr>
              <a:t>прогреться .Землю подготовили заранее </a:t>
            </a:r>
            <a:r>
              <a:rPr lang="ru-RU" sz="1600" b="1" i="1" dirty="0" smtClean="0">
                <a:solidFill>
                  <a:schemeClr val="tx1"/>
                </a:solidFill>
              </a:rPr>
              <a:t>ещё </a:t>
            </a:r>
            <a:r>
              <a:rPr lang="ru-RU" sz="1600" b="1" i="1" dirty="0" smtClean="0">
                <a:solidFill>
                  <a:schemeClr val="tx1"/>
                </a:solidFill>
              </a:rPr>
              <a:t>под зиму, она стояла  в сарае всю зиму, </a:t>
            </a:r>
            <a:r>
              <a:rPr lang="ru-RU" sz="1600" b="1" i="1" dirty="0" smtClean="0">
                <a:solidFill>
                  <a:schemeClr val="tx1"/>
                </a:solidFill>
              </a:rPr>
              <a:t>её </a:t>
            </a:r>
            <a:r>
              <a:rPr lang="ru-RU" sz="1600" b="1" i="1" dirty="0" smtClean="0">
                <a:solidFill>
                  <a:schemeClr val="tx1"/>
                </a:solidFill>
              </a:rPr>
              <a:t>тоже принесли в дом согреться. Когда все это прогрелось, картошку поместили в теплую влажную землю и оставили прорастать. Так как сейчас весна бывает ранней и очень </a:t>
            </a:r>
            <a:r>
              <a:rPr lang="ru-RU" sz="1600" b="1" i="1" dirty="0" smtClean="0">
                <a:solidFill>
                  <a:schemeClr val="tx1"/>
                </a:solidFill>
              </a:rPr>
              <a:t>тёплой</a:t>
            </a:r>
            <a:r>
              <a:rPr lang="ru-RU" sz="1600" b="1" i="1" dirty="0" smtClean="0">
                <a:solidFill>
                  <a:schemeClr val="tx1"/>
                </a:solidFill>
              </a:rPr>
              <a:t>, то почву под посадку мы готовили уже в первых числах апреля…   Высаживали картофель ранней весной как только </a:t>
            </a:r>
            <a:r>
              <a:rPr lang="ru-RU" sz="1600" b="1" i="1" dirty="0" smtClean="0">
                <a:solidFill>
                  <a:schemeClr val="tx1"/>
                </a:solidFill>
              </a:rPr>
              <a:t>сошёл </a:t>
            </a:r>
            <a:r>
              <a:rPr lang="ru-RU" sz="1600" b="1" i="1" dirty="0" smtClean="0">
                <a:solidFill>
                  <a:schemeClr val="tx1"/>
                </a:solidFill>
              </a:rPr>
              <a:t>снег ,и немного просохла земля. Рано утром когда взошло солнце нарезали борозды и оставили их прогреться на солнышке, высаживали картофель уже с ростками и корнями ближе к вечеру . Нам было интересно на сколько быстрее взойдет  и созреет картофель, уже давший ростки и пустивший корни, чем  тот который сажают намного позже в прогретую землю. Почему мы решили провести этот опыт? Очень часто </a:t>
            </a:r>
            <a:r>
              <a:rPr lang="ru-RU" sz="1600" b="1" i="1" dirty="0" smtClean="0">
                <a:solidFill>
                  <a:schemeClr val="tx1"/>
                </a:solidFill>
              </a:rPr>
              <a:t>весной,  </a:t>
            </a:r>
            <a:r>
              <a:rPr lang="ru-RU" sz="1600" b="1" i="1" dirty="0" smtClean="0">
                <a:solidFill>
                  <a:schemeClr val="tx1"/>
                </a:solidFill>
              </a:rPr>
              <a:t>когда готовят почву к посадке картофеля, обрабатывая землю выпахивается прошлогодний картофель, и несмотря на  холодную зиму и мороз, картофель сохраняя все свои качества, пускает </a:t>
            </a:r>
            <a:r>
              <a:rPr lang="ru-RU" sz="1600" b="1" i="1" dirty="0" smtClean="0">
                <a:solidFill>
                  <a:schemeClr val="tx1"/>
                </a:solidFill>
              </a:rPr>
              <a:t>ростки, продолжает </a:t>
            </a:r>
            <a:r>
              <a:rPr lang="ru-RU" sz="1600" b="1" i="1" dirty="0" smtClean="0">
                <a:solidFill>
                  <a:schemeClr val="tx1"/>
                </a:solidFill>
              </a:rPr>
              <a:t>расти. 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Теперь осталось ждать всходов.. Первые ростки появились в тот момент, когда пришло время сажать основной огород. У дедушки  день рождение 19 июня, молодую картошечку мы  поставили на праздничный стол.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 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8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Выводы: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Оказывается, </a:t>
            </a:r>
            <a:r>
              <a:rPr lang="ru-RU" dirty="0" smtClean="0"/>
              <a:t>можно вырастить таким способом ранний картофель.</a:t>
            </a:r>
          </a:p>
          <a:p>
            <a:pPr marL="0" indent="0">
              <a:buNone/>
            </a:pPr>
            <a:r>
              <a:rPr lang="ru-RU" dirty="0" smtClean="0"/>
              <a:t>   Меньше сил было потрачено на борьбу с       вредителем(колорадским жуком).</a:t>
            </a:r>
          </a:p>
          <a:p>
            <a:pPr marL="0" indent="0">
              <a:buNone/>
            </a:pPr>
            <a:r>
              <a:rPr lang="ru-RU" dirty="0" smtClean="0"/>
              <a:t>При засушливом и жарком лете картошке хватает влаги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16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толковом словаре С.И. Ожегова говорится: Картофель- клубнеплод, богатый крахмалом.</a:t>
            </a:r>
          </a:p>
          <a:p>
            <a:r>
              <a:rPr lang="ru-RU" dirty="0" smtClean="0"/>
              <a:t>Были использованы материалы в сети интернет о картофеле.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48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Нарезка борозд.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6" y="2204864"/>
            <a:ext cx="6792754" cy="45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Картофель готов к посадке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240360" cy="24178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13" y="3789040"/>
            <a:ext cx="646527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2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цветет картофель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3888432" cy="27844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04964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урожай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7" y="393518"/>
            <a:ext cx="3243493" cy="30032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4464496" cy="2782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6" y="4022407"/>
            <a:ext cx="3554873" cy="2666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3505572" cy="262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9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" y="24489"/>
            <a:ext cx="9111348" cy="6833511"/>
          </a:xfrm>
        </p:spPr>
      </p:pic>
    </p:spTree>
    <p:extLst>
      <p:ext uri="{BB962C8B-B14F-4D97-AF65-F5344CB8AC3E}">
        <p14:creationId xmlns:p14="http://schemas.microsoft.com/office/powerpoint/2010/main" val="308112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8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662473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1</a:t>
            </a:r>
            <a:r>
              <a:rPr lang="ru-RU" sz="2000" dirty="0" smtClean="0"/>
              <a:t>.</a:t>
            </a:r>
            <a:r>
              <a:rPr lang="ru-RU" sz="2000" b="1" dirty="0" smtClean="0"/>
              <a:t>Введение</a:t>
            </a:r>
            <a:r>
              <a:rPr lang="ru-RU" sz="2000" dirty="0" smtClean="0"/>
              <a:t> </a:t>
            </a:r>
            <a:r>
              <a:rPr lang="ru-RU" sz="2000" i="1" dirty="0" smtClean="0"/>
              <a:t>(актуальность)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Цель работы.</a:t>
            </a:r>
            <a:br>
              <a:rPr lang="ru-RU" sz="2000" i="1" dirty="0" smtClean="0"/>
            </a:br>
            <a:r>
              <a:rPr lang="ru-RU" sz="2000" i="1" dirty="0" smtClean="0"/>
              <a:t> Задачи работы.</a:t>
            </a:r>
            <a:br>
              <a:rPr lang="ru-RU" sz="2000" i="1" dirty="0" smtClean="0"/>
            </a:br>
            <a:r>
              <a:rPr lang="ru-RU" sz="2000" i="1" dirty="0" smtClean="0"/>
              <a:t> Гипотеза</a:t>
            </a:r>
            <a:r>
              <a:rPr lang="ru-RU" sz="2000" b="1" i="1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3. Основная часть </a:t>
            </a:r>
            <a:r>
              <a:rPr lang="ru-RU" sz="2000" i="1" dirty="0" smtClean="0"/>
              <a:t>(глава, параграф)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4. </a:t>
            </a:r>
            <a:r>
              <a:rPr lang="ru-RU" sz="2000" b="1" dirty="0" smtClean="0"/>
              <a:t>Экспериментальная часть </a:t>
            </a:r>
            <a:r>
              <a:rPr lang="ru-RU" sz="2000" dirty="0" smtClean="0"/>
              <a:t>(методика эксперимента, результат) </a:t>
            </a:r>
            <a:r>
              <a:rPr lang="ru-RU" sz="2000" b="1" dirty="0" smtClean="0"/>
              <a:t>5</a:t>
            </a:r>
            <a:r>
              <a:rPr lang="ru-RU" sz="2000" dirty="0" smtClean="0"/>
              <a:t>.</a:t>
            </a:r>
            <a:r>
              <a:rPr lang="ru-RU" sz="2000" b="1" dirty="0" smtClean="0"/>
              <a:t>Выводы</a:t>
            </a:r>
            <a:br>
              <a:rPr lang="ru-RU" sz="2000" b="1" dirty="0" smtClean="0"/>
            </a:br>
            <a:r>
              <a:rPr lang="ru-RU" sz="2000" b="1" dirty="0" smtClean="0"/>
              <a:t> 6</a:t>
            </a:r>
            <a:r>
              <a:rPr lang="ru-RU" sz="2000" dirty="0" smtClean="0"/>
              <a:t>. </a:t>
            </a:r>
            <a:r>
              <a:rPr lang="ru-RU" sz="2000" b="1" dirty="0" smtClean="0"/>
              <a:t>Литература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1" dirty="0" smtClean="0"/>
              <a:t>7</a:t>
            </a:r>
            <a:r>
              <a:rPr lang="ru-RU" sz="2000" dirty="0" smtClean="0"/>
              <a:t>. </a:t>
            </a:r>
            <a:r>
              <a:rPr lang="ru-RU" sz="2000" b="1" dirty="0" smtClean="0"/>
              <a:t>Приложения </a:t>
            </a:r>
            <a:br>
              <a:rPr lang="ru-RU" sz="2000" b="1" dirty="0" smtClean="0"/>
            </a:br>
            <a:r>
              <a:rPr lang="ru-RU" sz="2000" dirty="0" smtClean="0"/>
              <a:t>(графики, фотографии, таблицы)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9595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smtClean="0"/>
              <a:t>Введение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i="1" dirty="0" smtClean="0"/>
              <a:t>В </a:t>
            </a:r>
            <a:r>
              <a:rPr lang="ru-RU" sz="1800" b="1" i="1" dirty="0"/>
              <a:t>некотором царстве,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>В некотором государстве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>Не на Марсе и не на Луне-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>Жила картошечка в земле.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>Свойство царское имела: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>Накормить народ сумела.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>Словом, наша речь о том,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>Как пришёл картофель в дом!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>О всех свойствах, об уходе.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>О работе в огороде.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>О поделках, вкусной пище….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>Многое должны узнать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>И уже пора начать.</a:t>
            </a:r>
          </a:p>
        </p:txBody>
      </p:sp>
    </p:spTree>
    <p:extLst>
      <p:ext uri="{BB962C8B-B14F-4D97-AF65-F5344CB8AC3E}">
        <p14:creationId xmlns:p14="http://schemas.microsoft.com/office/powerpoint/2010/main" val="3495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r>
              <a:rPr lang="ru-RU" b="1" i="1" dirty="0"/>
              <a:t>Актуальность.</a:t>
            </a:r>
            <a:r>
              <a:rPr lang="ru-RU" dirty="0"/>
              <a:t> </a:t>
            </a:r>
            <a:r>
              <a:rPr lang="ru-RU" sz="2400" dirty="0"/>
              <a:t>Среди большого многообразия овощей существенное место </a:t>
            </a:r>
            <a:r>
              <a:rPr lang="ru-RU" sz="2400" dirty="0" smtClean="0"/>
              <a:t>занимает картофель</a:t>
            </a:r>
            <a:r>
              <a:rPr lang="ru-RU" sz="2400" dirty="0"/>
              <a:t>, его насчитывается более сотни сортов, причём  сажают его буквально повсюду.</a:t>
            </a:r>
            <a:br>
              <a:rPr lang="ru-RU" sz="2400" dirty="0"/>
            </a:br>
            <a:r>
              <a:rPr lang="ru-RU" sz="2400" dirty="0"/>
              <a:t>Пожалуй, не найти на  Земле такого места, где бы  картофель не употребляли в пищу. Без картошки не обходится ни одна семья.</a:t>
            </a:r>
            <a:br>
              <a:rPr lang="ru-RU" sz="2400" dirty="0"/>
            </a:br>
            <a:r>
              <a:rPr lang="ru-RU" sz="2400" dirty="0"/>
              <a:t>Кто не любит блюда, приготовленные из картофеля? Я, например, очень люблю. Представьте только перед собой жареный картофель с румяной корочкой или воздушное пюре. Объеденье, да и только! Поэтому каждый год весной люди сажают, а осенью собирают на зиму картофель.</a:t>
            </a:r>
            <a:br>
              <a:rPr lang="ru-RU" sz="2400" dirty="0"/>
            </a:br>
            <a:r>
              <a:rPr lang="ru-RU" sz="2400" dirty="0"/>
              <a:t>Мама всегда говорит</a:t>
            </a:r>
            <a:r>
              <a:rPr lang="ru-RU" sz="2400" dirty="0" smtClean="0"/>
              <a:t>: « </a:t>
            </a:r>
            <a:r>
              <a:rPr lang="ru-RU" sz="2400" dirty="0"/>
              <a:t>Картошка на Руси “второй” </a:t>
            </a:r>
            <a:r>
              <a:rPr lang="ru-RU" sz="2400" dirty="0" smtClean="0"/>
              <a:t>хлеб».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А почему?</a:t>
            </a:r>
            <a:br>
              <a:rPr lang="ru-RU" sz="2400" dirty="0"/>
            </a:br>
            <a:r>
              <a:rPr lang="ru-RU" sz="2400" dirty="0"/>
              <a:t>Я задумалась. И сразу возник  целый ряд </a:t>
            </a:r>
            <a:r>
              <a:rPr lang="ru-RU" sz="2400" dirty="0" smtClean="0"/>
              <a:t>вопросов.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47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6"/>
            <a:ext cx="9144000" cy="6853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1800" dirty="0"/>
              <a:t>На полях растет картофель</a:t>
            </a:r>
            <a:br>
              <a:rPr lang="ru-RU" sz="1800" dirty="0"/>
            </a:br>
            <a:r>
              <a:rPr lang="ru-RU" sz="1800" dirty="0"/>
              <a:t>И на наших огородах.</a:t>
            </a:r>
            <a:br>
              <a:rPr lang="ru-RU" sz="1800" dirty="0"/>
            </a:br>
            <a:r>
              <a:rPr lang="ru-RU" sz="1800" dirty="0"/>
              <a:t>Люди сеют его много</a:t>
            </a:r>
            <a:br>
              <a:rPr lang="ru-RU" sz="1800" dirty="0"/>
            </a:br>
            <a:r>
              <a:rPr lang="ru-RU" sz="1800" dirty="0"/>
              <a:t>Этот чудный дар природы.</a:t>
            </a:r>
            <a:br>
              <a:rPr lang="ru-RU" sz="1800" dirty="0"/>
            </a:br>
            <a:r>
              <a:rPr lang="ru-RU" sz="1800" dirty="0"/>
              <a:t>Он со всех сторон полезный,</a:t>
            </a:r>
            <a:br>
              <a:rPr lang="ru-RU" sz="1800" dirty="0"/>
            </a:br>
            <a:r>
              <a:rPr lang="ru-RU" sz="1800" dirty="0"/>
              <a:t>Вкусный и питательный.</a:t>
            </a:r>
            <a:br>
              <a:rPr lang="ru-RU" sz="1800" dirty="0"/>
            </a:br>
            <a:r>
              <a:rPr lang="ru-RU" sz="1800" dirty="0"/>
              <a:t>В рацион наш, как известно,</a:t>
            </a:r>
            <a:br>
              <a:rPr lang="ru-RU" sz="1800" dirty="0"/>
            </a:br>
            <a:r>
              <a:rPr lang="ru-RU" sz="1800" dirty="0"/>
              <a:t>Входит </a:t>
            </a:r>
            <a:r>
              <a:rPr lang="ru-RU" sz="1800" dirty="0" smtClean="0"/>
              <a:t>обязательно.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96952"/>
            <a:ext cx="8291264" cy="345638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Мне очень захотелось, как можно больше узнать об этом растении, почему так популярен картофель и какие блюда можно из него приготовить, </a:t>
            </a:r>
            <a:r>
              <a:rPr lang="ru-RU" dirty="0" smtClean="0"/>
              <a:t>как выращивают картофель и ухаживают за ним. </a:t>
            </a:r>
            <a:r>
              <a:rPr lang="ru-RU" dirty="0"/>
              <a:t>Меня заинтересовали эти вопросы и я решила сама найти ответы на них.  </a:t>
            </a:r>
          </a:p>
          <a:p>
            <a:r>
              <a:rPr lang="ru-RU" b="1" i="1" dirty="0"/>
              <a:t>Объект исследования</a:t>
            </a:r>
            <a:r>
              <a:rPr lang="ru-RU" dirty="0"/>
              <a:t> – </a:t>
            </a:r>
            <a:r>
              <a:rPr lang="ru-RU" i="1" dirty="0"/>
              <a:t>живая природа</a:t>
            </a:r>
            <a:r>
              <a:rPr lang="ru-RU" dirty="0"/>
              <a:t>.</a:t>
            </a:r>
          </a:p>
          <a:p>
            <a:r>
              <a:rPr lang="ru-RU" b="1" i="1" dirty="0"/>
              <a:t>Предмет исследования</a:t>
            </a:r>
            <a:r>
              <a:rPr lang="ru-RU" dirty="0"/>
              <a:t> </a:t>
            </a:r>
            <a:r>
              <a:rPr lang="ru-RU" i="1" dirty="0"/>
              <a:t>– картофель</a:t>
            </a:r>
            <a:r>
              <a:rPr lang="ru-RU" dirty="0"/>
              <a:t>.</a:t>
            </a:r>
          </a:p>
          <a:p>
            <a:r>
              <a:rPr lang="ru-RU" b="1" i="1" dirty="0"/>
              <a:t>Цель </a:t>
            </a:r>
            <a:r>
              <a:rPr lang="ru-RU" b="1" i="1" dirty="0" smtClean="0"/>
              <a:t>работы</a:t>
            </a:r>
            <a:r>
              <a:rPr lang="ru-RU" i="1" dirty="0" smtClean="0"/>
              <a:t>: Посадка и уход.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77349"/>
            <a:ext cx="9498097" cy="67806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ru-RU" dirty="0" smtClean="0"/>
              <a:t>Задачи работы</a:t>
            </a:r>
            <a:br>
              <a:rPr lang="ru-RU" dirty="0" smtClean="0"/>
            </a:br>
            <a:r>
              <a:rPr lang="ru-RU" sz="2400" dirty="0" smtClean="0"/>
              <a:t>1.Изучить </a:t>
            </a:r>
            <a:r>
              <a:rPr lang="ru-RU" sz="2400" dirty="0"/>
              <a:t>литературу, материалы в сети </a:t>
            </a:r>
            <a:r>
              <a:rPr lang="ru-RU" sz="2400" dirty="0" smtClean="0"/>
              <a:t>Интернет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о картофеле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2.На летних каникулах принять участие в посадке</a:t>
            </a:r>
            <a:br>
              <a:rPr lang="ru-RU" sz="2400" dirty="0" smtClean="0"/>
            </a:br>
            <a:r>
              <a:rPr lang="ru-RU" sz="2400" dirty="0" smtClean="0"/>
              <a:t> картофеля и уходе за ним.</a:t>
            </a:r>
            <a:br>
              <a:rPr lang="ru-RU" sz="2400" dirty="0" smtClean="0"/>
            </a:br>
            <a:r>
              <a:rPr lang="ru-RU" sz="2400" dirty="0" smtClean="0"/>
              <a:t>3.Наблюдение за ростом .</a:t>
            </a:r>
            <a:br>
              <a:rPr lang="ru-RU" sz="2400" dirty="0" smtClean="0"/>
            </a:br>
            <a:r>
              <a:rPr lang="ru-RU" sz="2400" dirty="0" smtClean="0"/>
              <a:t>4.Сбор урожая.</a:t>
            </a:r>
            <a:br>
              <a:rPr lang="ru-RU" sz="2400" dirty="0" smtClean="0"/>
            </a:br>
            <a:r>
              <a:rPr lang="ru-RU" sz="2400" dirty="0" smtClean="0"/>
              <a:t>5.Описать свои наблюдения письменно.</a:t>
            </a:r>
            <a:br>
              <a:rPr lang="ru-RU" sz="2400" dirty="0" smtClean="0"/>
            </a:br>
            <a:r>
              <a:rPr lang="ru-RU" sz="2400" dirty="0" smtClean="0"/>
              <a:t>6.Обобщить полученные данные.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37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7"/>
            <a:ext cx="925252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Гипотеза</a:t>
            </a:r>
            <a:br>
              <a:rPr lang="ru-RU" dirty="0" smtClean="0"/>
            </a:br>
            <a:r>
              <a:rPr lang="ru-RU" sz="2800" b="1" i="1" dirty="0" smtClean="0"/>
              <a:t>Мое </a:t>
            </a:r>
            <a:r>
              <a:rPr lang="ru-RU" sz="2800" b="1" i="1" dirty="0"/>
              <a:t>предположение:</a:t>
            </a:r>
            <a:r>
              <a:rPr lang="ru-RU" sz="2800" dirty="0"/>
              <a:t> считаю, что картофель был </a:t>
            </a:r>
            <a:r>
              <a:rPr lang="ru-RU" sz="2800" dirty="0" smtClean="0"/>
              <a:t>завезён </a:t>
            </a:r>
            <a:r>
              <a:rPr lang="ru-RU" sz="2800" dirty="0"/>
              <a:t>к нам в </a:t>
            </a:r>
            <a:r>
              <a:rPr lang="ru-RU" sz="2800" dirty="0" smtClean="0"/>
              <a:t>страну.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/>
              <a:t> </a:t>
            </a:r>
            <a:r>
              <a:rPr lang="ru-RU" sz="2800" b="1" i="1" dirty="0" smtClean="0"/>
              <a:t>Основная часть</a:t>
            </a:r>
            <a:br>
              <a:rPr lang="ru-RU" sz="2800" b="1" i="1" dirty="0" smtClean="0"/>
            </a:br>
            <a:r>
              <a:rPr lang="ru-RU" sz="2200" b="1" i="1" dirty="0" smtClean="0"/>
              <a:t>Родина картофеля Южная Америка, где до сих пор можно встретить дикорастущий картофель.</a:t>
            </a:r>
            <a:br>
              <a:rPr lang="ru-RU" sz="2200" b="1" i="1" dirty="0" smtClean="0"/>
            </a:br>
            <a:r>
              <a:rPr lang="ru-RU" sz="2200" b="1" i="1" dirty="0" smtClean="0"/>
              <a:t>Введение картофеля в культуру было начато примерно 14 тыс. лет назад индейцами Южной Америки. Они не только употребляли картофель в пищу, но и поклонялись ему , считая одухотворенным существом.</a:t>
            </a:r>
            <a:br>
              <a:rPr lang="ru-RU" sz="2200" b="1" i="1" dirty="0" smtClean="0"/>
            </a:br>
            <a:r>
              <a:rPr lang="ru-RU" sz="2200" b="1" i="1" dirty="0" smtClean="0"/>
              <a:t>Появление картофеля в России связано с именем Петра </a:t>
            </a:r>
            <a:r>
              <a:rPr lang="en-US" sz="2200" b="1" i="1" dirty="0" smtClean="0"/>
              <a:t> I </a:t>
            </a:r>
            <a:r>
              <a:rPr lang="ru-RU" sz="2200" b="1" i="1" dirty="0" smtClean="0"/>
              <a:t>который в конце </a:t>
            </a:r>
            <a:r>
              <a:rPr lang="en-US" sz="2200" b="1" i="1" dirty="0" smtClean="0"/>
              <a:t>XVII</a:t>
            </a:r>
            <a:r>
              <a:rPr lang="ru-RU" sz="2200" b="1" i="1" dirty="0" smtClean="0"/>
              <a:t> (18 век)</a:t>
            </a:r>
            <a:r>
              <a:rPr lang="en-US" sz="2200" b="1" i="1" dirty="0" smtClean="0"/>
              <a:t> </a:t>
            </a:r>
            <a:r>
              <a:rPr lang="ru-RU" sz="2200" b="1" i="1" dirty="0" smtClean="0"/>
              <a:t>прислал в столицу мешок клубней из Голландии якобы для рассылки по губерниям для выращивания.</a:t>
            </a:r>
            <a:br>
              <a:rPr lang="ru-RU" sz="2200" b="1" i="1" dirty="0" smtClean="0"/>
            </a:br>
            <a:r>
              <a:rPr lang="ru-RU" sz="2200" b="1" i="1" dirty="0" smtClean="0"/>
              <a:t>Поначалу население не приняло новую культуру ( из-за множества отравлений от употребления плодов.)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264838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84"/>
            <a:ext cx="9143999" cy="68926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200" b="1" dirty="0"/>
              <a:t>История </a:t>
            </a:r>
            <a:r>
              <a:rPr lang="ru-RU" sz="2200" b="1" dirty="0" smtClean="0"/>
              <a:t>возникновения </a:t>
            </a:r>
            <a:br>
              <a:rPr lang="ru-RU" sz="2200" b="1" dirty="0" smtClean="0"/>
            </a:br>
            <a:r>
              <a:rPr lang="ru-RU" sz="2200" dirty="0" smtClean="0"/>
              <a:t>Это </a:t>
            </a:r>
            <a:r>
              <a:rPr lang="ru-RU" sz="2200" dirty="0"/>
              <a:t>было очень давно, более 400 лет назад. Далеко в противоположной части света протянулась вдоль Тихого океана эта древняя гористая страна, где предки американских индейцев нашли клубни дикого картофеля и стали сажать его у своих жилищ. Климат Перу своеобразен: днём жарко, а ночью холодно, морозно. Индейцы по ночам замораживали картофель, а днём сушили на солнце и называли его « </a:t>
            </a:r>
            <a:r>
              <a:rPr lang="ru-RU" sz="2200" dirty="0" err="1"/>
              <a:t>чуньо</a:t>
            </a:r>
            <a:r>
              <a:rPr lang="ru-RU" sz="2200" dirty="0"/>
              <a:t> », а клубни картофеля « </a:t>
            </a:r>
            <a:r>
              <a:rPr lang="ru-RU" sz="2200" dirty="0" err="1"/>
              <a:t>паппо</a:t>
            </a:r>
            <a:r>
              <a:rPr lang="ru-RU" sz="2200" dirty="0"/>
              <a:t> ».</a:t>
            </a:r>
            <a:br>
              <a:rPr lang="ru-RU" sz="2200" dirty="0"/>
            </a:br>
            <a:r>
              <a:rPr lang="ru-RU" sz="2200" dirty="0"/>
              <a:t>    Картофель начал своё путешествие в Испанию, затем в Италию, в Англию. В конце XVI века произошла любопытная история с картофелем во Франции. Когда началась Семилетняя война, молодой французский аптекарь </a:t>
            </a:r>
            <a:r>
              <a:rPr lang="ru-RU" sz="2200" dirty="0" err="1"/>
              <a:t>Пармантье</a:t>
            </a:r>
            <a:r>
              <a:rPr lang="ru-RU" sz="2200" dirty="0"/>
              <a:t> пошёл на фронт санитаром и попал в плен, где в тюрьму ему принесли еду из картофеля с солью. Она показалась ему вкусной, питательной. Прошло шесть лет, и </a:t>
            </a:r>
            <a:r>
              <a:rPr lang="ru-RU" sz="2200" dirty="0" err="1"/>
              <a:t>Пармантье</a:t>
            </a:r>
            <a:r>
              <a:rPr lang="ru-RU" sz="2200" dirty="0"/>
              <a:t>, вернувшись из плена, пропагандируя эту культуру. Он добился выделения ему небольшого участка и засадил его картофелем, выставив днём для охраны солдат.</a:t>
            </a:r>
            <a:br>
              <a:rPr lang="ru-RU" sz="2200" dirty="0"/>
            </a:br>
            <a:r>
              <a:rPr lang="ru-RU" sz="2200" dirty="0"/>
              <a:t>      Ночью стража уходила, и каждый мог свободно прийти в огород и взять клубни, чтобы посадить у себя дома. На родине </a:t>
            </a:r>
            <a:r>
              <a:rPr lang="ru-RU" sz="2200" dirty="0" err="1"/>
              <a:t>Пармантье</a:t>
            </a:r>
            <a:r>
              <a:rPr lang="ru-RU" sz="2200" dirty="0"/>
              <a:t> стоит памятник ученому, у которого в руках букет цветов картофеля.</a:t>
            </a:r>
            <a:br>
              <a:rPr lang="ru-RU" sz="2200" dirty="0"/>
            </a:br>
            <a:r>
              <a:rPr lang="ru-RU" sz="2200" dirty="0"/>
              <a:t>   </a:t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7473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476671"/>
            <a:ext cx="7632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 биографии картофеля есть немало любопытных факторов. В XVIII веке прусский король вёл с Австрией войну. Пруссаки стремились главным образом уничтожить картофельные поля, что составляло основу питания населения, так эта война получила название картофельной. В Россию картофель был завезен  Петром I. Только после Октябрьской революции произошло второе рождение картофеля. По его производству мы занимали первое место.</a:t>
            </a:r>
          </a:p>
          <a:p>
            <a:r>
              <a:rPr lang="ru-RU" i="1" dirty="0"/>
              <a:t>    Впервые европейцы узнали вкус картофеля всего 400 с небольшим лет тому назад. Родина картофеля – Южная Америка, где он и сейчас произрастает в диком виде в горных районах. В Андах на высоте от 500 до 4500 метров можно встретить почти все известные виды этого клубневидного растения.</a:t>
            </a:r>
          </a:p>
          <a:p>
            <a:r>
              <a:rPr lang="ru-RU" i="1" dirty="0"/>
              <a:t>    Испанцы, завоевавшие в конце XV века территорию по западному побережью Южной Америки, обнаружили там совершенно незнакомый им продукт питания, который у местных жителей назывался </a:t>
            </a:r>
            <a:r>
              <a:rPr lang="ru-RU" i="1" dirty="0" err="1"/>
              <a:t>чуньо</a:t>
            </a:r>
            <a:r>
              <a:rPr lang="ru-RU" i="1" dirty="0"/>
              <a:t>. Это были высушенные клубни. Хранить сырой картофель еще не умели, поэтому индейцы рассыпали вымытые клубни на солнце, а затем оставляли на ночь на морозе. </a:t>
            </a:r>
            <a:r>
              <a:rPr lang="ru-RU" i="1" dirty="0" err="1"/>
              <a:t>Промораживание</a:t>
            </a:r>
            <a:r>
              <a:rPr lang="ru-RU" i="1" dirty="0"/>
              <a:t> картофеля способствовало удалению влаги, снижало горечь клубней. В результате </a:t>
            </a:r>
            <a:r>
              <a:rPr lang="ru-RU" i="1" dirty="0" err="1"/>
              <a:t>промораживания</a:t>
            </a:r>
            <a:r>
              <a:rPr lang="ru-RU" i="1" dirty="0"/>
              <a:t> и сушки получался белый крахмалистый продукт, который отлично хранился и спасал жителей Анд от голода зимой в неурожайные годы. </a:t>
            </a:r>
          </a:p>
        </p:txBody>
      </p:sp>
    </p:spTree>
    <p:extLst>
      <p:ext uri="{BB962C8B-B14F-4D97-AF65-F5344CB8AC3E}">
        <p14:creationId xmlns:p14="http://schemas.microsoft.com/office/powerpoint/2010/main" val="1892661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512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Муниципальное бюджетное общеобразовательное учреждение "Средняя общеобразовательная   школа № 5"</vt:lpstr>
      <vt:lpstr> 1.Введение (актуальность) Цель работы.  Задачи работы.  Гипотеза. 3. Основная часть (глава, параграф) 4. Экспериментальная часть (методика эксперимента, результат) 5.Выводы  6. Литература  7. Приложения  (графики, фотографии, таблицы)</vt:lpstr>
      <vt:lpstr>                Введение  В некотором царстве, В некотором государстве Не на Марсе и не на Луне- Жила картошечка в земле. Свойство царское имела: Накормить народ сумела. Словом, наша речь о том, Как пришёл картофель в дом! О всех свойствах, об уходе. О работе в огороде. О поделках, вкусной пище…. Многое должны узнать И уже пора начать.</vt:lpstr>
      <vt:lpstr> </vt:lpstr>
      <vt:lpstr>На полях растет картофель И на наших огородах. Люди сеют его много Этот чудный дар природы. Он со всех сторон полезный, Вкусный и питательный. В рацион наш, как известно, Входит обязательно.            </vt:lpstr>
      <vt:lpstr>Задачи работы 1.Изучить литературу, материалы в сети Интернет  о картофеле. 2.На летних каникулах принять участие в посадке  картофеля и уходе за ним. 3.Наблюдение за ростом . 4.Сбор урожая. 5.Описать свои наблюдения письменно. 6.Обобщить полученные данные.  </vt:lpstr>
      <vt:lpstr>Гипотеза Мое предположение: считаю, что картофель был завезён к нам в страну.   Основная часть Родина картофеля Южная Америка, где до сих пор можно встретить дикорастущий картофель. Введение картофеля в культуру было начато примерно 14 тыс. лет назад индейцами Южной Америки. Они не только употребляли картофель в пищу, но и поклонялись ему , считая одухотворенным существом. Появление картофеля в России связано с именем Петра  I который в конце XVII (18 век) прислал в столицу мешок клубней из Голландии якобы для рассылки по губерниям для выращивания. Поначалу население не приняло новую культуру ( из-за множества отравлений от употребления плодов.)</vt:lpstr>
      <vt:lpstr> История возникновения  Это было очень давно, более 400 лет назад. Далеко в противоположной части света протянулась вдоль Тихого океана эта древняя гористая страна, где предки американских индейцев нашли клубни дикого картофеля и стали сажать его у своих жилищ. Климат Перу своеобразен: днём жарко, а ночью холодно, морозно. Индейцы по ночам замораживали картофель, а днём сушили на солнце и называли его « чуньо », а клубни картофеля « паппо ».     Картофель начал своё путешествие в Испанию, затем в Италию, в Англию. В конце XVI века произошла любопытная история с картофелем во Франции. Когда началась Семилетняя война, молодой французский аптекарь Пармантье пошёл на фронт санитаром и попал в плен, где в тюрьму ему принесли еду из картофеля с солью. Она показалась ему вкусной, питательной. Прошло шесть лет, и Пармантье, вернувшись из плена, пропагандируя эту культуру. Он добился выделения ему небольшого участка и засадил его картофелем, выставив днём для охраны солдат.       Ночью стража уходила, и каждый мог свободно прийти в огород и взять клубни, чтобы посадить у себя дома. На родине Пармантье стоит памятник ученому, у которого в руках букет цветов картофеля.     </vt:lpstr>
      <vt:lpstr>Презентация PowerPoint</vt:lpstr>
      <vt:lpstr>Презентация PowerPoint</vt:lpstr>
      <vt:lpstr>Экспериментальная часть.</vt:lpstr>
      <vt:lpstr>Выводы:</vt:lpstr>
      <vt:lpstr>Литература</vt:lpstr>
      <vt:lpstr>Фото</vt:lpstr>
      <vt:lpstr>Картофель готов к посадке</vt:lpstr>
      <vt:lpstr>Как цветет картофель</vt:lpstr>
      <vt:lpstr>урожай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"Средняя общеобразовательная   школа № 5"</dc:title>
  <dc:creator>lenovo</dc:creator>
  <cp:lastModifiedBy>Нина Зуйлова</cp:lastModifiedBy>
  <cp:revision>53</cp:revision>
  <cp:lastPrinted>2016-09-17T16:55:37Z</cp:lastPrinted>
  <dcterms:created xsi:type="dcterms:W3CDTF">2016-09-17T16:23:45Z</dcterms:created>
  <dcterms:modified xsi:type="dcterms:W3CDTF">2018-12-24T21:55:10Z</dcterms:modified>
</cp:coreProperties>
</file>