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2356-AB65-4646-9D8B-C68F4D80C9F7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B8EDA-4B24-4D15-86AC-27121778976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2356-AB65-4646-9D8B-C68F4D80C9F7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B8EDA-4B24-4D15-86AC-2712177897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2356-AB65-4646-9D8B-C68F4D80C9F7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B8EDA-4B24-4D15-86AC-2712177897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2356-AB65-4646-9D8B-C68F4D80C9F7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B8EDA-4B24-4D15-86AC-2712177897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2356-AB65-4646-9D8B-C68F4D80C9F7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21B8EDA-4B24-4D15-86AC-27121778976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2356-AB65-4646-9D8B-C68F4D80C9F7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B8EDA-4B24-4D15-86AC-2712177897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2356-AB65-4646-9D8B-C68F4D80C9F7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B8EDA-4B24-4D15-86AC-2712177897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2356-AB65-4646-9D8B-C68F4D80C9F7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B8EDA-4B24-4D15-86AC-2712177897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2356-AB65-4646-9D8B-C68F4D80C9F7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B8EDA-4B24-4D15-86AC-2712177897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2356-AB65-4646-9D8B-C68F4D80C9F7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B8EDA-4B24-4D15-86AC-2712177897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2356-AB65-4646-9D8B-C68F4D80C9F7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B8EDA-4B24-4D15-86AC-2712177897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E842356-AB65-4646-9D8B-C68F4D80C9F7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21B8EDA-4B24-4D15-86AC-27121778976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561456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«Числа вокруг нас»</a:t>
            </a:r>
            <a:b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7304856" cy="1656184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/>
              <a:t>Выполнила </a:t>
            </a:r>
            <a:r>
              <a:rPr lang="ru-RU" sz="2000" dirty="0"/>
              <a:t>З</a:t>
            </a:r>
            <a:r>
              <a:rPr lang="ru-RU" sz="2000" dirty="0" smtClean="0"/>
              <a:t>айленкова Кира 4«В</a:t>
            </a:r>
            <a:r>
              <a:rPr lang="ru-RU" sz="2000" dirty="0" smtClean="0"/>
              <a:t>»</a:t>
            </a:r>
          </a:p>
          <a:p>
            <a:pPr algn="r"/>
            <a:r>
              <a:rPr lang="ru-RU" sz="2000" dirty="0" smtClean="0"/>
              <a:t>Учитель Зуйлова Нина Михайловна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58156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Математический справочник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  <a:t>«Наш город «Береза»</a:t>
            </a:r>
            <a:endParaRPr lang="ru-RU" sz="7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744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74442"/>
          </a:xfrm>
        </p:spPr>
        <p:txBody>
          <a:bodyPr>
            <a:normAutofit/>
          </a:bodyPr>
          <a:lstStyle/>
          <a:p>
            <a:pPr algn="l"/>
            <a:r>
              <a:rPr lang="ru-RU" sz="3600" b="0" dirty="0">
                <a:solidFill>
                  <a:schemeClr val="bg1"/>
                </a:solidFill>
                <a:effectLst/>
              </a:rPr>
              <a:t>Берёза  — город на </a:t>
            </a:r>
            <a:r>
              <a:rPr lang="ru-RU" sz="3600" b="0" dirty="0" smtClean="0">
                <a:solidFill>
                  <a:schemeClr val="bg1"/>
                </a:solidFill>
                <a:effectLst/>
              </a:rPr>
              <a:t>Полесье,</a:t>
            </a:r>
            <a:br>
              <a:rPr lang="ru-RU" sz="3600" b="0" dirty="0" smtClean="0">
                <a:solidFill>
                  <a:schemeClr val="bg1"/>
                </a:solidFill>
                <a:effectLst/>
              </a:rPr>
            </a:br>
            <a:r>
              <a:rPr lang="ru-RU" sz="3600" b="0" dirty="0" smtClean="0">
                <a:solidFill>
                  <a:schemeClr val="bg1"/>
                </a:solidFill>
                <a:effectLst/>
              </a:rPr>
              <a:t>на реке</a:t>
            </a:r>
            <a:r>
              <a:rPr lang="ru-RU" sz="3600" b="0" dirty="0">
                <a:solidFill>
                  <a:schemeClr val="bg1"/>
                </a:solidFill>
                <a:effectLst/>
              </a:rPr>
              <a:t> </a:t>
            </a:r>
            <a:r>
              <a:rPr lang="ru-RU" sz="3600" b="0" dirty="0" err="1" smtClean="0">
                <a:solidFill>
                  <a:schemeClr val="bg1"/>
                </a:solidFill>
                <a:effectLst/>
              </a:rPr>
              <a:t>Ясельде</a:t>
            </a:r>
            <a:r>
              <a:rPr lang="ru-RU" sz="3600" b="0" dirty="0" smtClean="0">
                <a:solidFill>
                  <a:schemeClr val="bg1"/>
                </a:solidFill>
                <a:effectLst/>
              </a:rPr>
              <a:t>. </a:t>
            </a:r>
            <a:br>
              <a:rPr lang="ru-RU" sz="3600" b="0" dirty="0" smtClean="0">
                <a:solidFill>
                  <a:schemeClr val="bg1"/>
                </a:solidFill>
                <a:effectLst/>
              </a:rPr>
            </a:br>
            <a:r>
              <a:rPr lang="ru-RU" sz="3600" b="0" dirty="0" smtClean="0">
                <a:solidFill>
                  <a:schemeClr val="bg1"/>
                </a:solidFill>
                <a:effectLst/>
              </a:rPr>
              <a:t>Административный </a:t>
            </a:r>
            <a:r>
              <a:rPr lang="ru-RU" sz="3600" b="0" dirty="0">
                <a:solidFill>
                  <a:schemeClr val="bg1"/>
                </a:solidFill>
                <a:effectLst/>
              </a:rPr>
              <a:t>центр </a:t>
            </a:r>
            <a:r>
              <a:rPr lang="ru-RU" sz="3600" b="0" dirty="0" smtClean="0">
                <a:solidFill>
                  <a:schemeClr val="bg1"/>
                </a:solidFill>
                <a:effectLst/>
              </a:rPr>
              <a:t>Березовского района</a:t>
            </a:r>
            <a:r>
              <a:rPr lang="ru-RU" sz="3600" b="0" dirty="0">
                <a:solidFill>
                  <a:schemeClr val="bg1"/>
                </a:solidFill>
                <a:effectLst/>
              </a:rPr>
              <a:t> </a:t>
            </a:r>
            <a:r>
              <a:rPr lang="ru-RU" sz="3600" b="0" dirty="0" smtClean="0">
                <a:solidFill>
                  <a:schemeClr val="bg1"/>
                </a:solidFill>
                <a:effectLst/>
              </a:rPr>
              <a:t>  </a:t>
            </a:r>
            <a:br>
              <a:rPr lang="ru-RU" sz="3600" b="0" dirty="0" smtClean="0">
                <a:solidFill>
                  <a:schemeClr val="bg1"/>
                </a:solidFill>
                <a:effectLst/>
              </a:rPr>
            </a:br>
            <a:r>
              <a:rPr lang="ru-RU" sz="3600" b="0" dirty="0" smtClean="0">
                <a:solidFill>
                  <a:schemeClr val="bg1"/>
                </a:solidFill>
                <a:effectLst/>
              </a:rPr>
              <a:t>Брестской области</a:t>
            </a:r>
            <a:br>
              <a:rPr lang="ru-RU" sz="3600" b="0" dirty="0" smtClean="0">
                <a:solidFill>
                  <a:schemeClr val="bg1"/>
                </a:solidFill>
                <a:effectLst/>
              </a:rPr>
            </a:br>
            <a:r>
              <a:rPr lang="ru-RU" sz="3600" b="0" dirty="0" smtClean="0">
                <a:solidFill>
                  <a:schemeClr val="bg1"/>
                </a:solidFill>
                <a:effectLst/>
              </a:rPr>
              <a:t>Белоруссии</a:t>
            </a:r>
            <a:endParaRPr lang="ru-RU" sz="3600" b="0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2016264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Население </a:t>
            </a:r>
            <a:r>
              <a:rPr lang="ru-RU" dirty="0">
                <a:solidFill>
                  <a:schemeClr val="bg1"/>
                </a:solidFill>
              </a:rPr>
              <a:t>29 408 </a:t>
            </a:r>
            <a:r>
              <a:rPr lang="ru-RU" dirty="0" smtClean="0">
                <a:solidFill>
                  <a:schemeClr val="bg1"/>
                </a:solidFill>
              </a:rPr>
              <a:t>человек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Площадь 43,3</a:t>
            </a:r>
            <a:r>
              <a:rPr lang="ru-RU" dirty="0">
                <a:solidFill>
                  <a:schemeClr val="bg1"/>
                </a:solidFill>
              </a:rPr>
              <a:t> км²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Телефонный код </a:t>
            </a:r>
            <a:r>
              <a:rPr lang="ru-RU" dirty="0">
                <a:solidFill>
                  <a:schemeClr val="bg1"/>
                </a:solidFill>
              </a:rPr>
              <a:t>+375 </a:t>
            </a:r>
            <a:r>
              <a:rPr lang="ru-RU" dirty="0" smtClean="0">
                <a:solidFill>
                  <a:schemeClr val="bg1"/>
                </a:solidFill>
              </a:rPr>
              <a:t>1643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Автомобильный код 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3159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712"/>
          </a:xfrm>
        </p:spPr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ru-RU" b="1" dirty="0">
                <a:solidFill>
                  <a:schemeClr val="bg1"/>
                </a:solidFill>
              </a:rPr>
              <a:t>Административное деление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/>
                </a:solidFill>
              </a:rPr>
              <a:t>Центр района – г. Берёза. Город районного подчинения – </a:t>
            </a:r>
            <a:r>
              <a:rPr lang="ru-RU" dirty="0" err="1">
                <a:solidFill>
                  <a:schemeClr val="bg1"/>
                </a:solidFill>
              </a:rPr>
              <a:t>Белоозёрск</a:t>
            </a:r>
            <a:r>
              <a:rPr lang="ru-RU" dirty="0">
                <a:solidFill>
                  <a:schemeClr val="bg1"/>
                </a:solidFill>
              </a:rPr>
              <a:t> (год основания – 1958, в связи со строительством </a:t>
            </a:r>
            <a:r>
              <a:rPr lang="ru-RU" dirty="0" err="1">
                <a:solidFill>
                  <a:schemeClr val="bg1"/>
                </a:solidFill>
              </a:rPr>
              <a:t>Берёзовской</a:t>
            </a:r>
            <a:r>
              <a:rPr lang="ru-RU" dirty="0">
                <a:solidFill>
                  <a:schemeClr val="bg1"/>
                </a:solidFill>
              </a:rPr>
              <a:t> ГРЭС). В районе насчитывается 111 населённых пунктов, из которых 16 имеют статус </a:t>
            </a:r>
            <a:r>
              <a:rPr lang="ru-RU" dirty="0" err="1">
                <a:solidFill>
                  <a:schemeClr val="bg1"/>
                </a:solidFill>
              </a:rPr>
              <a:t>агрогородков</a:t>
            </a:r>
            <a:r>
              <a:rPr lang="ru-RU" dirty="0">
                <a:solidFill>
                  <a:schemeClr val="bg1"/>
                </a:solidFill>
              </a:rPr>
              <a:t>. В административном отношении район разделен на 11 сельских советов, 1 городской (г. </a:t>
            </a:r>
            <a:r>
              <a:rPr lang="ru-RU" dirty="0" err="1">
                <a:solidFill>
                  <a:schemeClr val="bg1"/>
                </a:solidFill>
              </a:rPr>
              <a:t>Белоозерск</a:t>
            </a:r>
            <a:r>
              <a:rPr lang="ru-RU" dirty="0">
                <a:solidFill>
                  <a:schemeClr val="bg1"/>
                </a:solidFill>
              </a:rPr>
              <a:t>).</a:t>
            </a:r>
          </a:p>
          <a:p>
            <a:pPr marL="137160" indent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Природа</a:t>
            </a:r>
          </a:p>
          <a:p>
            <a:pPr marL="13716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Город </a:t>
            </a:r>
            <a:r>
              <a:rPr lang="ru-RU" dirty="0">
                <a:solidFill>
                  <a:schemeClr val="bg1"/>
                </a:solidFill>
              </a:rPr>
              <a:t>Береза Брестской области находится в живописной местности, более 20% которой занимают лесные урочища. Здесь протекает речка </a:t>
            </a:r>
            <a:r>
              <a:rPr lang="ru-RU" dirty="0" err="1">
                <a:solidFill>
                  <a:schemeClr val="bg1"/>
                </a:solidFill>
              </a:rPr>
              <a:t>Ясельда</a:t>
            </a:r>
            <a:r>
              <a:rPr lang="ru-RU" dirty="0">
                <a:solidFill>
                  <a:schemeClr val="bg1"/>
                </a:solidFill>
              </a:rPr>
              <a:t> с притоками </a:t>
            </a:r>
            <a:r>
              <a:rPr lang="ru-RU" dirty="0" err="1">
                <a:solidFill>
                  <a:schemeClr val="bg1"/>
                </a:solidFill>
              </a:rPr>
              <a:t>Жигулянка</a:t>
            </a:r>
            <a:r>
              <a:rPr lang="ru-RU" dirty="0">
                <a:solidFill>
                  <a:schemeClr val="bg1"/>
                </a:solidFill>
              </a:rPr>
              <a:t> и </a:t>
            </a:r>
            <a:r>
              <a:rPr lang="ru-RU" dirty="0" err="1">
                <a:solidFill>
                  <a:schemeClr val="bg1"/>
                </a:solidFill>
              </a:rPr>
              <a:t>Винец</a:t>
            </a:r>
            <a:r>
              <a:rPr lang="ru-RU" dirty="0">
                <a:solidFill>
                  <a:schemeClr val="bg1"/>
                </a:solidFill>
              </a:rPr>
              <a:t>. В 7 км от города находится водохранилище Селец, входящее в фонд заказника «</a:t>
            </a:r>
            <a:r>
              <a:rPr lang="ru-RU" dirty="0" err="1">
                <a:solidFill>
                  <a:schemeClr val="bg1"/>
                </a:solidFill>
              </a:rPr>
              <a:t>Бусловка</a:t>
            </a:r>
            <a:r>
              <a:rPr lang="ru-RU" dirty="0">
                <a:solidFill>
                  <a:schemeClr val="bg1"/>
                </a:solidFill>
              </a:rPr>
              <a:t>», а в 25 км - озеро </a:t>
            </a:r>
            <a:r>
              <a:rPr lang="ru-RU" dirty="0" err="1">
                <a:solidFill>
                  <a:schemeClr val="bg1"/>
                </a:solidFill>
              </a:rPr>
              <a:t>Споровское</a:t>
            </a:r>
            <a:r>
              <a:rPr lang="ru-RU" dirty="0">
                <a:solidFill>
                  <a:schemeClr val="bg1"/>
                </a:solidFill>
              </a:rPr>
              <a:t>, в ареале которого водится множество животных, рептилий и птиц. 17 видов редких и исчезающих представителей фауны этого водоема занесены в Красную книгу. Есть в округе Березы еще 2 озера – Черное и Белое. Первое относится к самым крупным в Беларуси, а второе знаменито тем, что в нем водится креветка, на которую разрешен любительский лов </a:t>
            </a:r>
            <a:endParaRPr lang="ru-RU" b="1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2432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ru-RU" b="1" dirty="0">
                <a:solidFill>
                  <a:schemeClr val="bg1"/>
                </a:solidFill>
              </a:rPr>
              <a:t>Природно-географическое положение</a:t>
            </a:r>
          </a:p>
          <a:p>
            <a:pPr marL="13716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Березовский </a:t>
            </a:r>
            <a:r>
              <a:rPr lang="ru-RU" dirty="0">
                <a:solidFill>
                  <a:schemeClr val="bg1"/>
                </a:solidFill>
              </a:rPr>
              <a:t>район располагается на юго-западе Республики Беларусь в центральной части Брестской области. Площадь района насчитывает 1412 км2. Протяженность с запада на восток 48 километров, с севера на юг - 41 километр. </a:t>
            </a:r>
          </a:p>
          <a:p>
            <a:pPr marL="137160" indent="0">
              <a:buNone/>
            </a:pPr>
            <a:r>
              <a:rPr lang="ru-RU" b="1" dirty="0">
                <a:solidFill>
                  <a:schemeClr val="bg1"/>
                </a:solidFill>
              </a:rPr>
              <a:t>Демография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/>
                </a:solidFill>
              </a:rPr>
              <a:t>Численность населения Березовского района по состоянию на 1 января 2017 г. – 63 338 человек, в том числе: городского – 41 872, сельского – 21 466. Средняя плотность населения – 46 человек на 1 кв. км. В г. Берёзе проживает 29 451 в </a:t>
            </a:r>
            <a:r>
              <a:rPr lang="ru-RU" dirty="0" err="1">
                <a:solidFill>
                  <a:schemeClr val="bg1"/>
                </a:solidFill>
              </a:rPr>
              <a:t>Белоозёрске</a:t>
            </a:r>
            <a:r>
              <a:rPr lang="ru-RU" dirty="0">
                <a:solidFill>
                  <a:schemeClr val="bg1"/>
                </a:solidFill>
              </a:rPr>
              <a:t> – 12 421 человек. Средняя продолжительность жизни населения – 73,1 года (пять лет назад – 68 лет). 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По национальному составу население составляют: белорусы – 88,6 %, русские – 7,6%, украинцы – 2,1%, поляки – 1,4%, другие национальности -0,3</a:t>
            </a:r>
            <a:r>
              <a:rPr lang="ru-RU" dirty="0" smtClean="0">
                <a:solidFill>
                  <a:schemeClr val="bg1"/>
                </a:solidFill>
              </a:rPr>
              <a:t>%.</a:t>
            </a:r>
          </a:p>
          <a:p>
            <a:pPr marL="137160" indent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Образование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На территории Березовского района насчитывается 59 учреждений образования, находящихся в ведомстве отдела образования, спорта и туризма Березовского райисполкома, 3 учреждения образования областного подчинения, 7 специализированных спортивных учреждений и объектов.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409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Autofit/>
          </a:bodyPr>
          <a:lstStyle/>
          <a:p>
            <a:pPr marL="137160" indent="0">
              <a:lnSpc>
                <a:spcPct val="80000"/>
              </a:lnSpc>
              <a:buNone/>
            </a:pPr>
            <a:r>
              <a:rPr lang="ru-RU" sz="2200" b="1" dirty="0" smtClean="0">
                <a:solidFill>
                  <a:schemeClr val="bg1"/>
                </a:solidFill>
              </a:rPr>
              <a:t>Промышленность</a:t>
            </a:r>
            <a:r>
              <a:rPr lang="ru-RU" sz="2200" dirty="0">
                <a:solidFill>
                  <a:schemeClr val="bg1"/>
                </a:solidFill>
              </a:rPr>
              <a:t/>
            </a:r>
            <a:br>
              <a:rPr lang="ru-RU" sz="2200" dirty="0">
                <a:solidFill>
                  <a:schemeClr val="bg1"/>
                </a:solidFill>
              </a:rPr>
            </a:br>
            <a:r>
              <a:rPr lang="ru-RU" sz="2200" dirty="0">
                <a:solidFill>
                  <a:schemeClr val="bg1"/>
                </a:solidFill>
              </a:rPr>
              <a:t>В промышленный комплекс района входит 19 организаций основной промышленной группы.  </a:t>
            </a:r>
            <a:br>
              <a:rPr lang="ru-RU" sz="2200" dirty="0">
                <a:solidFill>
                  <a:schemeClr val="bg1"/>
                </a:solidFill>
              </a:rPr>
            </a:br>
            <a:r>
              <a:rPr lang="ru-RU" sz="2200" dirty="0">
                <a:solidFill>
                  <a:schemeClr val="bg1"/>
                </a:solidFill>
              </a:rPr>
              <a:t>Около  86% чистой прибыли, полученной в народном хозяйстве района, сформировано за счет этого сектора экономики</a:t>
            </a:r>
            <a:r>
              <a:rPr lang="ru-RU" sz="2200" dirty="0" smtClean="0">
                <a:solidFill>
                  <a:schemeClr val="bg1"/>
                </a:solidFill>
              </a:rPr>
              <a:t>.</a:t>
            </a:r>
            <a:r>
              <a:rPr lang="ru-RU" sz="2200" dirty="0">
                <a:solidFill>
                  <a:schemeClr val="bg1"/>
                </a:solidFill>
              </a:rPr>
              <a:t/>
            </a:r>
            <a:br>
              <a:rPr lang="ru-RU" sz="2200" dirty="0">
                <a:solidFill>
                  <a:schemeClr val="bg1"/>
                </a:solidFill>
              </a:rPr>
            </a:br>
            <a:r>
              <a:rPr lang="ru-RU" sz="2200" dirty="0">
                <a:solidFill>
                  <a:schemeClr val="bg1"/>
                </a:solidFill>
              </a:rPr>
              <a:t>Около 49% произведенной промышленной продукции в 2016 году экспортировалось в 33 государства мира. </a:t>
            </a:r>
            <a:br>
              <a:rPr lang="ru-RU" sz="2200" dirty="0">
                <a:solidFill>
                  <a:schemeClr val="bg1"/>
                </a:solidFill>
              </a:rPr>
            </a:br>
            <a:r>
              <a:rPr lang="ru-RU" sz="2200" dirty="0">
                <a:solidFill>
                  <a:schemeClr val="bg1"/>
                </a:solidFill>
              </a:rPr>
              <a:t>Работа промышленного комплекса строится на базе таких градообразующих предприятий как ОАО «Березовский сыродельный комбинат», ОАО «Березовский мясоконсервный комбинат», ОАО «</a:t>
            </a:r>
            <a:r>
              <a:rPr lang="ru-RU" sz="2200" dirty="0" err="1">
                <a:solidFill>
                  <a:schemeClr val="bg1"/>
                </a:solidFill>
              </a:rPr>
              <a:t>Березастройматериалы</a:t>
            </a:r>
            <a:r>
              <a:rPr lang="ru-RU" sz="2200" dirty="0">
                <a:solidFill>
                  <a:schemeClr val="bg1"/>
                </a:solidFill>
              </a:rPr>
              <a:t>», ОАО «</a:t>
            </a:r>
            <a:r>
              <a:rPr lang="ru-RU" sz="2200" dirty="0" err="1">
                <a:solidFill>
                  <a:schemeClr val="bg1"/>
                </a:solidFill>
              </a:rPr>
              <a:t>Белоозерский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энергомеханический</a:t>
            </a:r>
            <a:r>
              <a:rPr lang="ru-RU" sz="2200" dirty="0">
                <a:solidFill>
                  <a:schemeClr val="bg1"/>
                </a:solidFill>
              </a:rPr>
              <a:t> завод»,  удельный вес которых составляет свыше 70,0% в общем объеме производства по району</a:t>
            </a:r>
            <a:r>
              <a:rPr lang="ru-RU" sz="2200" dirty="0" smtClean="0">
                <a:solidFill>
                  <a:schemeClr val="bg1"/>
                </a:solidFill>
              </a:rPr>
              <a:t>.</a:t>
            </a:r>
          </a:p>
          <a:p>
            <a:pPr marL="137160" indent="0">
              <a:lnSpc>
                <a:spcPct val="80000"/>
              </a:lnSpc>
              <a:buNone/>
            </a:pPr>
            <a:r>
              <a:rPr lang="ru-RU" sz="2200" b="1" dirty="0">
                <a:solidFill>
                  <a:schemeClr val="bg1"/>
                </a:solidFill>
              </a:rPr>
              <a:t>Здравоохранение </a:t>
            </a:r>
            <a:endParaRPr lang="ru-RU" sz="2200" b="1" dirty="0" smtClean="0">
              <a:solidFill>
                <a:schemeClr val="bg1"/>
              </a:solidFill>
            </a:endParaRPr>
          </a:p>
          <a:p>
            <a:pPr marL="137160" indent="0">
              <a:lnSpc>
                <a:spcPct val="80000"/>
              </a:lnSpc>
              <a:buNone/>
            </a:pPr>
            <a:r>
              <a:rPr lang="ru-RU" sz="2200" dirty="0" smtClean="0">
                <a:solidFill>
                  <a:schemeClr val="bg1"/>
                </a:solidFill>
              </a:rPr>
              <a:t>Березовского </a:t>
            </a:r>
            <a:r>
              <a:rPr lang="ru-RU" sz="2200" dirty="0">
                <a:solidFill>
                  <a:schemeClr val="bg1"/>
                </a:solidFill>
              </a:rPr>
              <a:t>района представлено центральной районной больницей на 311 коек с поликлиникой на 730 посещений в смену, филиалом № 1 «</a:t>
            </a:r>
            <a:r>
              <a:rPr lang="ru-RU" sz="2200" dirty="0" err="1">
                <a:solidFill>
                  <a:schemeClr val="bg1"/>
                </a:solidFill>
              </a:rPr>
              <a:t>Белоозерская</a:t>
            </a:r>
            <a:r>
              <a:rPr lang="ru-RU" sz="2200" dirty="0">
                <a:solidFill>
                  <a:schemeClr val="bg1"/>
                </a:solidFill>
              </a:rPr>
              <a:t> городская больница» на 180 коек с поликлиникой на 600 </a:t>
            </a:r>
            <a:r>
              <a:rPr lang="ru-RU" sz="2200" dirty="0" smtClean="0">
                <a:solidFill>
                  <a:schemeClr val="bg1"/>
                </a:solidFill>
              </a:rPr>
              <a:t>посещений, </a:t>
            </a:r>
            <a:r>
              <a:rPr lang="ru-RU" sz="2200" dirty="0">
                <a:solidFill>
                  <a:schemeClr val="bg1"/>
                </a:solidFill>
              </a:rPr>
              <a:t>5 врачебными амбулаториями, 19  </a:t>
            </a:r>
            <a:r>
              <a:rPr lang="ru-RU" sz="2200" dirty="0" err="1">
                <a:solidFill>
                  <a:schemeClr val="bg1"/>
                </a:solidFill>
              </a:rPr>
              <a:t>ФАПами</a:t>
            </a:r>
            <a:r>
              <a:rPr lang="ru-RU" sz="2200" dirty="0">
                <a:solidFill>
                  <a:schemeClr val="bg1"/>
                </a:solidFill>
              </a:rPr>
              <a:t>. Всего действует 621 стационарная койка. Прием в амбулаторно-поликлинических учреждениях ведется по 25 врачебным специальностям. </a:t>
            </a:r>
            <a:r>
              <a:rPr lang="ru-RU" sz="2200" dirty="0" smtClean="0">
                <a:solidFill>
                  <a:schemeClr val="bg1"/>
                </a:solidFill>
              </a:rPr>
              <a:t>Число </a:t>
            </a:r>
            <a:r>
              <a:rPr lang="ru-RU" sz="2200" dirty="0">
                <a:solidFill>
                  <a:schemeClr val="bg1"/>
                </a:solidFill>
              </a:rPr>
              <a:t>работающих в системе здравоохранения района – 1567 человек, в том числе на селе – 255 медработников. Враче</a:t>
            </a:r>
            <a:r>
              <a:rPr lang="ru-RU" sz="2400" dirty="0">
                <a:solidFill>
                  <a:schemeClr val="bg1"/>
                </a:solidFill>
              </a:rPr>
              <a:t>й работает 143 (на селе 18).</a:t>
            </a:r>
            <a:endParaRPr lang="ru-RU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9078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84</TotalTime>
  <Words>311</Words>
  <Application>Microsoft Office PowerPoint</Application>
  <PresentationFormat>Экран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«Числа вокруг нас»  </vt:lpstr>
      <vt:lpstr>Математический справочник</vt:lpstr>
      <vt:lpstr>Берёза  — город на Полесье, на реке Ясельде.  Административный центр Березовского района    Брестской области Белоруссии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</dc:title>
  <dc:creator>Ирина Зайленкова</dc:creator>
  <cp:lastModifiedBy>Нина Зуйлова</cp:lastModifiedBy>
  <cp:revision>9</cp:revision>
  <dcterms:created xsi:type="dcterms:W3CDTF">2017-10-18T18:25:33Z</dcterms:created>
  <dcterms:modified xsi:type="dcterms:W3CDTF">2018-12-24T20:07:41Z</dcterms:modified>
</cp:coreProperties>
</file>