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94" r:id="rId4"/>
    <p:sldId id="295" r:id="rId5"/>
    <p:sldId id="289" r:id="rId6"/>
    <p:sldId id="272" r:id="rId7"/>
    <p:sldId id="274" r:id="rId8"/>
    <p:sldId id="279" r:id="rId9"/>
    <p:sldId id="283" r:id="rId10"/>
    <p:sldId id="296" r:id="rId11"/>
    <p:sldId id="273" r:id="rId12"/>
    <p:sldId id="258" r:id="rId13"/>
    <p:sldId id="298" r:id="rId14"/>
    <p:sldId id="260" r:id="rId15"/>
    <p:sldId id="262" r:id="rId16"/>
    <p:sldId id="263" r:id="rId17"/>
    <p:sldId id="268" r:id="rId18"/>
    <p:sldId id="269" r:id="rId19"/>
    <p:sldId id="271" r:id="rId20"/>
    <p:sldId id="270" r:id="rId21"/>
    <p:sldId id="277" r:id="rId22"/>
    <p:sldId id="278" r:id="rId23"/>
    <p:sldId id="291" r:id="rId24"/>
    <p:sldId id="276" r:id="rId25"/>
    <p:sldId id="280" r:id="rId26"/>
    <p:sldId id="281" r:id="rId27"/>
    <p:sldId id="287" r:id="rId28"/>
    <p:sldId id="288" r:id="rId29"/>
    <p:sldId id="286" r:id="rId30"/>
    <p:sldId id="282" r:id="rId31"/>
    <p:sldId id="285" r:id="rId32"/>
    <p:sldId id="297" r:id="rId33"/>
    <p:sldId id="292" r:id="rId34"/>
    <p:sldId id="293" r:id="rId35"/>
    <p:sldId id="290" r:id="rId36"/>
    <p:sldId id="299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42" autoAdjust="0"/>
  </p:normalViewPr>
  <p:slideViewPr>
    <p:cSldViewPr>
      <p:cViewPr varScale="1">
        <p:scale>
          <a:sx n="123" d="100"/>
          <a:sy n="123" d="100"/>
        </p:scale>
        <p:origin x="48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708A62-9F61-4723-9919-3661AFBBD06C}" type="datetimeFigureOut">
              <a:rPr lang="ru-RU" smtClean="0"/>
              <a:pPr/>
              <a:t>30.03.2019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E66BA-5008-4164-9006-1FBB3315B6C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944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66BA-5008-4164-9006-1FBB3315B6CC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496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0E66BA-5008-4164-9006-1FBB3315B6CC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949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772817"/>
            <a:ext cx="7772400" cy="1512167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>Осипов Андрей Александрович</a:t>
            </a:r>
            <a:b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aramond" pitchFamily="18" charset="0"/>
              </a:rPr>
              <a:t>1 «В» класс МБОУ СОШ № 5 г. Реутова</a:t>
            </a:r>
            <a:endParaRPr lang="ru-RU" sz="32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284984"/>
            <a:ext cx="7016824" cy="2353816"/>
          </a:xfrm>
        </p:spPr>
        <p:txBody>
          <a:bodyPr/>
          <a:lstStyle/>
          <a:p>
            <a:r>
              <a:rPr lang="ru-RU" sz="3600" b="1" dirty="0" smtClean="0">
                <a:solidFill>
                  <a:srgbClr val="C00000"/>
                </a:solidFill>
                <a:latin typeface="Garamond" pitchFamily="18" charset="0"/>
              </a:rPr>
              <a:t>Образ женщины – Победителя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Garamond" pitchFamily="18" charset="0"/>
              </a:rPr>
              <a:t> в Великой Отечественной Войне</a:t>
            </a:r>
          </a:p>
          <a:p>
            <a:pPr algn="l"/>
            <a:r>
              <a:rPr lang="ru-RU" sz="2400" dirty="0" smtClean="0">
                <a:solidFill>
                  <a:srgbClr val="002060"/>
                </a:solidFill>
                <a:latin typeface="Garamond" pitchFamily="18" charset="0"/>
              </a:rPr>
              <a:t>Научный руководитель </a:t>
            </a:r>
            <a:r>
              <a:rPr lang="ru-RU" sz="2400" dirty="0" err="1" smtClean="0">
                <a:solidFill>
                  <a:srgbClr val="002060"/>
                </a:solidFill>
                <a:latin typeface="Garamond" pitchFamily="18" charset="0"/>
              </a:rPr>
              <a:t>Зуйлова</a:t>
            </a:r>
            <a:r>
              <a:rPr lang="ru-RU" sz="2400" dirty="0" smtClean="0">
                <a:solidFill>
                  <a:srgbClr val="002060"/>
                </a:solidFill>
                <a:latin typeface="Garamond" pitchFamily="18" charset="0"/>
              </a:rPr>
              <a:t> Н.М.</a:t>
            </a:r>
            <a:endParaRPr lang="ru-RU" sz="2400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20482" name="Picture 2" descr="ÐÐ°ÑÑÐ¸Ð½ÐºÐ¸ Ð¿Ð¾ Ð·Ð°Ð¿ÑÐ¾ÑÑ Ð²ÐµÐ»Ð¸ÐºÐ°Ñ Ð¾ÑÐµÑÐµÑÑÐ²ÐµÐ½Ð½Ð°Ñ Ð²Ð¾Ð¹Ð½Ð° Ð¾ÑÐºÑÑÑÐºÐ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505056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ÐÐ°ÑÑÐ¸Ð½ÐºÐ¸ Ð¿Ð¾ Ð·Ð°Ð¿ÑÐ¾ÑÑ Ð²ÐµÐ»Ð¸ÐºÐ°Ñ Ð¾ÑÐµÑÐµÑÑÐ²ÐµÐ½Ð½Ð°Ñ Ð²Ð¾Ð¹Ð½Ð° Ð¾ÑÐºÑÑÑÐºÐ¸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168"/>
            <a:ext cx="9144000" cy="199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3400" b="1" dirty="0" smtClean="0">
                <a:solidFill>
                  <a:srgbClr val="002060"/>
                </a:solidFill>
                <a:latin typeface="Garamond" pitchFamily="18" charset="0"/>
              </a:rPr>
              <a:t>На фронте в разные периоды сражалось от </a:t>
            </a:r>
            <a:r>
              <a:rPr lang="ru-RU" sz="3400" b="1" dirty="0" smtClean="0">
                <a:solidFill>
                  <a:srgbClr val="FF0000"/>
                </a:solidFill>
                <a:latin typeface="Garamond" pitchFamily="18" charset="0"/>
              </a:rPr>
              <a:t>600 тысяч до 1 миллиона женщин</a:t>
            </a:r>
            <a:r>
              <a:rPr lang="ru-RU" sz="3400" b="1" dirty="0" smtClean="0">
                <a:solidFill>
                  <a:srgbClr val="002060"/>
                </a:solidFill>
                <a:latin typeface="Garamond" pitchFamily="18" charset="0"/>
              </a:rPr>
              <a:t>, </a:t>
            </a:r>
            <a:r>
              <a:rPr lang="ru-RU" sz="3400" b="1" dirty="0" smtClean="0">
                <a:solidFill>
                  <a:srgbClr val="FF0000"/>
                </a:solidFill>
                <a:latin typeface="Garamond" pitchFamily="18" charset="0"/>
              </a:rPr>
              <a:t>80 тысяч из них были советскими офицерами.</a:t>
            </a:r>
            <a:r>
              <a:rPr lang="ru-RU" sz="34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34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4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34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400" b="1" dirty="0" smtClean="0">
                <a:solidFill>
                  <a:srgbClr val="002060"/>
                </a:solidFill>
                <a:latin typeface="Garamond" pitchFamily="18" charset="0"/>
              </a:rPr>
              <a:t>- Центральная женская школа снайперской подготовки дала фронту </a:t>
            </a:r>
            <a:r>
              <a:rPr lang="ru-RU" sz="3400" b="1" dirty="0" smtClean="0">
                <a:solidFill>
                  <a:srgbClr val="FF0000"/>
                </a:solidFill>
                <a:latin typeface="Garamond" pitchFamily="18" charset="0"/>
              </a:rPr>
              <a:t>1061 снайпера </a:t>
            </a:r>
            <a:r>
              <a:rPr lang="ru-RU" sz="3400" b="1" dirty="0" smtClean="0">
                <a:solidFill>
                  <a:srgbClr val="002060"/>
                </a:solidFill>
                <a:latin typeface="Garamond" pitchFamily="18" charset="0"/>
              </a:rPr>
              <a:t>и </a:t>
            </a:r>
            <a:r>
              <a:rPr lang="ru-RU" sz="3400" b="1" dirty="0" smtClean="0">
                <a:solidFill>
                  <a:srgbClr val="FF0000"/>
                </a:solidFill>
                <a:latin typeface="Garamond" pitchFamily="18" charset="0"/>
              </a:rPr>
              <a:t>407 инструкторов снайперского дела</a:t>
            </a:r>
            <a:r>
              <a:rPr lang="ru-RU" sz="3400" b="1" dirty="0" smtClean="0">
                <a:solidFill>
                  <a:srgbClr val="002060"/>
                </a:solidFill>
                <a:latin typeface="Garamond" pitchFamily="18" charset="0"/>
              </a:rPr>
              <a:t>. Выпускницы школы уничтожили в войну свыше 11280 вражеских солдат и офицеров.</a:t>
            </a:r>
            <a:br>
              <a:rPr lang="ru-RU" sz="34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4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34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3400" b="1" dirty="0" smtClean="0">
                <a:solidFill>
                  <a:srgbClr val="002060"/>
                </a:solidFill>
                <a:latin typeface="Garamond" pitchFamily="18" charset="0"/>
              </a:rPr>
              <a:t>- Рязанскому пехотному училищу в конце 1942 года был дан приказ — подготовить из женщин-добровольцев около 1500 офицеров. К январю 1943-го в училище прибыло свыше 2 тысяч женщин.</a:t>
            </a:r>
            <a:br>
              <a:rPr lang="ru-RU" sz="3400" b="1" dirty="0" smtClean="0">
                <a:solidFill>
                  <a:srgbClr val="002060"/>
                </a:solidFill>
                <a:latin typeface="Garamond" pitchFamily="18" charset="0"/>
              </a:rPr>
            </a:br>
            <a:endParaRPr lang="ru-RU" sz="34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91680" y="332656"/>
            <a:ext cx="5904656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800" b="1" dirty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800" b="1" dirty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Garamond" pitchFamily="18" charset="0"/>
              </a:rPr>
              <a:t>Женщины выполняли тяжелую работу </a:t>
            </a:r>
            <a:br>
              <a:rPr lang="ru-RU" sz="31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Garamond" pitchFamily="18" charset="0"/>
              </a:rPr>
              <a:t>в помощь фронту</a:t>
            </a:r>
            <a:endParaRPr lang="ru-RU" sz="31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5342257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Garamond" pitchFamily="18" charset="0"/>
              </a:rPr>
              <a:t>Женщины роют противотанковые рвы под Москвой осенью 1941 года.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8433" y="2000883"/>
            <a:ext cx="4464496" cy="3231323"/>
          </a:xfrm>
          <a:prstGeom prst="rect">
            <a:avLst/>
          </a:prstGeom>
        </p:spPr>
      </p:pic>
      <p:pic>
        <p:nvPicPr>
          <p:cNvPr id="7170" name="Picture 2" descr="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003370"/>
            <a:ext cx="3933527" cy="323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6056" y="5348139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Замена </a:t>
            </a:r>
            <a:r>
              <a:rPr lang="ru-RU" b="1" dirty="0">
                <a:solidFill>
                  <a:srgbClr val="002060"/>
                </a:solidFill>
                <a:latin typeface="Garamond" panose="02020404030301010803" pitchFamily="18" charset="0"/>
              </a:rPr>
              <a:t>рельсов на советской железнодорожной станции. 1943 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0"/>
            <a:ext cx="48006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977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>Медики оказывали помощь раненым </a:t>
            </a:r>
            <a:b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>на огневом рубеже под пулями</a:t>
            </a:r>
            <a:endParaRPr lang="ru-RU" sz="24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060848"/>
            <a:ext cx="511256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5301208"/>
            <a:ext cx="51845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ct val="0"/>
              </a:spcBef>
            </a:pPr>
            <a:r>
              <a:rPr lang="ru-RU" sz="2000" b="1" dirty="0" smtClean="0">
                <a:solidFill>
                  <a:srgbClr val="002060"/>
                </a:solidFill>
                <a:latin typeface="Garamond" pitchFamily="18" charset="0"/>
                <a:ea typeface="+mj-ea"/>
                <a:cs typeface="+mj-cs"/>
              </a:rPr>
              <a:t>Советская санитарка оказывает помощь раненому красноармейцу под вражеским огнем.</a:t>
            </a:r>
            <a:endParaRPr lang="ru-RU" sz="2000" b="1" dirty="0">
              <a:solidFill>
                <a:srgbClr val="002060"/>
              </a:solidFill>
              <a:latin typeface="Garamond" pitchFamily="18" charset="0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16632"/>
            <a:ext cx="4800600" cy="9525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705872" y="1772816"/>
            <a:ext cx="34381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r>
              <a:rPr lang="ru-RU" sz="2000" b="1" dirty="0" smtClean="0">
                <a:solidFill>
                  <a:srgbClr val="002060"/>
                </a:solidFill>
                <a:latin typeface="Garamond" pitchFamily="18" charset="0"/>
              </a:rPr>
              <a:t>Из общего числа врачей, которых в действующей армии насчитывалось около 700 тысяч, женщин было 42%, а среди хирургов — 43,4%.</a:t>
            </a:r>
            <a:br>
              <a:rPr lang="ru-RU" sz="20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Garamond" pitchFamily="18" charset="0"/>
              </a:rPr>
              <a:t>- Средних и младших медицинских работников на фронтах служило более 2 миллионов человек. Женщины (фельдшера, сестры, санинструкторы) составляли большинство — свыше 80 процентов.</a:t>
            </a:r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</a:br>
            <a:endParaRPr lang="ru-RU" b="1" dirty="0">
              <a:solidFill>
                <a:srgbClr val="002060"/>
              </a:solidFill>
              <a:latin typeface="Garamond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2800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  <a:t>Женские боевые формирования</a:t>
            </a:r>
            <a:endParaRPr lang="ru-RU" sz="28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Впервые в истории в годы Отечественной войны в Вооруженных Силах нашей страны появились женские боевые формирования. 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Из женщин-добровольцев было сформировано 3 авиационных полка: 46-й гвардейский ночной бомбардировочный, 125-й гвардейский бомбардировочный, 586-й истребительный полк ПВО; Отдельная женская добровольческая стрелковая бригада, Отдельный женский запасной стрелковый полк, Центральная женская школа снайперов, Отдельная женская рота моряков.</a:t>
            </a:r>
            <a:endParaRPr lang="ru-RU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16632"/>
            <a:ext cx="480060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>В народное ополчение девушки уходили</a:t>
            </a:r>
            <a:b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> наравне с юношами</a:t>
            </a:r>
            <a:endParaRPr lang="ru-RU" sz="24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988840"/>
            <a:ext cx="5327181" cy="3744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15616" y="5877272"/>
            <a:ext cx="6480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Девушка и юноша из Ленинградского народного ополчения на берегу Невы. 1941 г.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55676" y="130623"/>
            <a:ext cx="480060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Garamond" pitchFamily="18" charset="0"/>
              </a:rPr>
              <a:t>Женщины-медики спасали раненых</a:t>
            </a:r>
            <a:endParaRPr lang="ru-RU" sz="28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068" y="1600201"/>
            <a:ext cx="4041972" cy="34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890068" y="5140737"/>
            <a:ext cx="39699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Женщины-медики делают перевязки раненым в вагоне советского военно-санитарного поезда №72 во время рейса Житомир-Челябинск. Июнь 1944 г.</a:t>
            </a:r>
            <a:endParaRPr lang="ru-RU" sz="16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1564913"/>
            <a:ext cx="2617018" cy="35758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220072" y="5235410"/>
            <a:ext cx="3816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Garamond" panose="02020404030301010803" pitchFamily="18" charset="0"/>
              </a:rPr>
              <a:t>Старшина В. Соколова, санинструктор истребительно-противотанковых артиллерийских частей Красной Армии.</a:t>
            </a:r>
          </a:p>
          <a:p>
            <a:r>
              <a:rPr lang="ru-RU" sz="1400" b="1" dirty="0">
                <a:solidFill>
                  <a:srgbClr val="002060"/>
                </a:solidFill>
                <a:latin typeface="Garamond" panose="02020404030301010803" pitchFamily="18" charset="0"/>
              </a:rPr>
              <a:t>Орловское направление. Лето 1943 года.</a:t>
            </a:r>
            <a:endParaRPr lang="ru-RU" sz="1400" b="1" i="0" dirty="0">
              <a:solidFill>
                <a:srgbClr val="002060"/>
              </a:solidFill>
              <a:effectLst/>
              <a:latin typeface="Garamond" panose="020204040303010108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231167"/>
            <a:ext cx="480060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>Девушки служили в противовоздушной обороне</a:t>
            </a:r>
            <a:endParaRPr lang="ru-RU" sz="24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8535" y="1412776"/>
            <a:ext cx="6366929" cy="4320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043608" y="5733256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Девушки-бойцы противовоздушной обороны несут боевое дежурство на крыше дома №4 по улице Халтурина (в настоящее время — Миллионная улица) в Ленинграде. 01.05.1942 г.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13197"/>
            <a:ext cx="480060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Среди женщин были лучшие снайперы</a:t>
            </a:r>
            <a:endParaRPr lang="ru-RU" sz="2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026" name="Picture 2" descr="!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67" y="1369775"/>
            <a:ext cx="281121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0094" y="4005064"/>
            <a:ext cx="281121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Garamond" panose="02020404030301010803" pitchFamily="18" charset="0"/>
              </a:rPr>
              <a:t>Одна из лучших снайперов Ленинградского фронта Н.П. Петрова со своими учениками.  Июнь 1943 г.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3260" y="1293116"/>
            <a:ext cx="3288506" cy="44644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03849" y="5657671"/>
            <a:ext cx="35283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Советский </a:t>
            </a:r>
            <a:r>
              <a:rPr lang="ru-RU" b="1" dirty="0">
                <a:solidFill>
                  <a:srgbClr val="002060"/>
                </a:solidFill>
                <a:latin typeface="Garamond" panose="02020404030301010803" pitchFamily="18" charset="0"/>
              </a:rPr>
              <a:t>снайпер ефрейтор Роза </a:t>
            </a:r>
            <a:r>
              <a:rPr lang="ru-RU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Шанина</a:t>
            </a:r>
            <a:r>
              <a:rPr lang="ru-RU" b="1" dirty="0">
                <a:solidFill>
                  <a:srgbClr val="002060"/>
                </a:solidFill>
                <a:latin typeface="Garamond" panose="02020404030301010803" pitchFamily="18" charset="0"/>
              </a:rPr>
              <a:t> в совхозе Крынки. Витебская область, Белорусская ССР. Июнь 1944 г.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83715" y="1292186"/>
            <a:ext cx="2080773" cy="357301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050805" y="5095892"/>
            <a:ext cx="206589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Девушки-снайперы 3-й ударной армии, 1-й Белорусский фронт. Германия. 04.05.1945 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9115" y="9144"/>
            <a:ext cx="4800600" cy="82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56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Женщины служили в морском флоте</a:t>
            </a:r>
            <a:endParaRPr lang="ru-RU" sz="2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552" y="1700808"/>
            <a:ext cx="3915153" cy="324036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5013177"/>
            <a:ext cx="39221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2060"/>
                </a:solidFill>
                <a:latin typeface="Garamond" panose="02020404030301010803" pitchFamily="18" charset="0"/>
              </a:rPr>
              <a:t>Экипаж катера-тральщика Т-611 Волжской военной флотилии. Слева направо: краснофлотцы Агния Шабалина (моторист), Вера </a:t>
            </a:r>
            <a:r>
              <a:rPr lang="ru-RU" sz="1200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Чапова</a:t>
            </a:r>
            <a:r>
              <a:rPr lang="ru-RU" sz="1200" b="1" dirty="0">
                <a:solidFill>
                  <a:srgbClr val="002060"/>
                </a:solidFill>
                <a:latin typeface="Garamond" panose="02020404030301010803" pitchFamily="18" charset="0"/>
              </a:rPr>
              <a:t> (пулеметчик), старшина 2-й статьи Татьяна Куприянова (командир корабля), краснофлотцы Вера </a:t>
            </a:r>
            <a:r>
              <a:rPr lang="ru-RU" sz="1200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Ухлова</a:t>
            </a:r>
            <a:r>
              <a:rPr lang="ru-RU" sz="1200" b="1" dirty="0">
                <a:solidFill>
                  <a:srgbClr val="002060"/>
                </a:solidFill>
                <a:latin typeface="Garamond" panose="02020404030301010803" pitchFamily="18" charset="0"/>
              </a:rPr>
              <a:t> (матрос) и Анна Тарасова минер). Июнь-август 1943 г.</a:t>
            </a:r>
          </a:p>
        </p:txBody>
      </p:sp>
      <p:pic>
        <p:nvPicPr>
          <p:cNvPr id="3080" name="Picture 8" descr="!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772817"/>
            <a:ext cx="3816425" cy="324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644008" y="5157192"/>
            <a:ext cx="3960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2060"/>
                </a:solidFill>
                <a:latin typeface="Garamond" panose="02020404030301010803" pitchFamily="18" charset="0"/>
              </a:rPr>
              <a:t>Моряки-десантники Тихоокеанского флота на пути в Порт-Артур. На переднем плане участница обороны Севастополя, десантник Тихоокеанского флота Анна Юрченко. Август 1945 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712" y="-35204"/>
            <a:ext cx="48006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3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32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Женщины служили летчицами</a:t>
            </a:r>
            <a:endParaRPr lang="ru-RU" sz="32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5122" name="Picture 2" descr="!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01" y="1556793"/>
            <a:ext cx="670707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59632" y="5733256"/>
            <a:ext cx="6707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Летчицы 586-го истребительного авиаполка ПВО обсуждают прошедший боевой вылет у самолета Як-1.  Аэродром «Анисовка», Саратовская область. Сентябрь 1942 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0"/>
            <a:ext cx="48006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24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440" y="827452"/>
            <a:ext cx="8229600" cy="64959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  <a:t>Неоценимый вклад в победу над немецко-фашистскими захватчиками внесли </a:t>
            </a: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>советские женщины</a:t>
            </a:r>
            <a: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  <a:t>, </a:t>
            </a:r>
            <a:b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  <a:t>вставшие на защиту своей Родины! </a:t>
            </a:r>
            <a:b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  <a:t>Им посвящена данная работа, </a:t>
            </a:r>
            <a:r>
              <a:rPr lang="ru-RU" sz="2400" b="1" dirty="0">
                <a:solidFill>
                  <a:srgbClr val="002060"/>
                </a:solidFill>
                <a:latin typeface="Garamond" pitchFamily="18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  <a:t>основанная </a:t>
            </a:r>
            <a:br>
              <a:rPr lang="ru-RU" sz="24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>на реальных фотографиях военных лет</a:t>
            </a:r>
            <a:endParaRPr lang="ru-RU" sz="24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2050" name="Picture 2" descr="ÐÐ°ÑÑÐ¸Ð½ÐºÐ¸ Ð¿Ð¾ Ð·Ð°Ð¿ÑÐ¾ÑÑ ÐÐ°ÑÐ¸Ñ ÐÐ¾Ð»Ð¸Ð½Ð° Ñ ÑÐ°Ð¼Ð¾Ð»ÐµÑÐ° ÐÐµ-2. 1944 Ð³.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429000"/>
            <a:ext cx="2037404" cy="255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5898104"/>
            <a:ext cx="83529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232323"/>
                </a:solidFill>
                <a:latin typeface="Roboto"/>
              </a:rPr>
              <a:t> </a:t>
            </a:r>
            <a:r>
              <a:rPr lang="ru-RU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Гвардии капитан, заместитель </a:t>
            </a:r>
            <a:r>
              <a:rPr lang="ru-RU" sz="1600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командирa</a:t>
            </a:r>
            <a:r>
              <a:rPr lang="ru-RU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 эскадрильи 125-го гвардейского бомбардировочного авиационного полка 4-й гвардейской бомбардировочной авиационной дивизии Мария Долина у самолета Пе-2. 1944 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1064" y="3496884"/>
            <a:ext cx="2612976" cy="2348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3452" y="3548063"/>
            <a:ext cx="3394212" cy="2348881"/>
          </a:xfrm>
          <a:prstGeom prst="rect">
            <a:avLst/>
          </a:prstGeom>
        </p:spPr>
      </p:pic>
      <p:pic>
        <p:nvPicPr>
          <p:cNvPr id="14" name="Picture 10" descr="ÐÐ°ÑÑÐ¸Ð½ÐºÐ¸ Ð¿Ð¾ Ð·Ð°Ð¿ÑÐ¾ÑÑ Ð¿Ð¾Ð±ÐµÐ´Ð° Ð² Ð²ÐµÐ»Ð¸ÐºÐ¾Ð¹ Ð¾ÑÐµÑÐµÑÑÐ²ÐµÐ½Ð½Ð¾Ð¹ Ð²Ð¾Ð¹Ð½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Женщины служили в партизанских отрядах</a:t>
            </a:r>
            <a:endParaRPr lang="ru-RU" sz="20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7148" y="1658503"/>
            <a:ext cx="4098828" cy="423697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57148" y="5917633"/>
            <a:ext cx="43148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rgbClr val="002060"/>
                </a:solidFill>
                <a:latin typeface="Garamond" panose="02020404030301010803" pitchFamily="18" charset="0"/>
              </a:rPr>
              <a:t>Бойцы партизанского отряда «Полярник»: медсестра, подрывник Зоя Ильинична </a:t>
            </a:r>
            <a:r>
              <a:rPr lang="ru-RU" sz="1200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Деревнина</a:t>
            </a:r>
            <a:r>
              <a:rPr lang="ru-RU" sz="1200" b="1" dirty="0">
                <a:solidFill>
                  <a:srgbClr val="002060"/>
                </a:solidFill>
                <a:latin typeface="Garamond" panose="02020404030301010803" pitchFamily="18" charset="0"/>
              </a:rPr>
              <a:t> (Климова), медсестра Мария Степановна Волова, медсестра Александра Ивановна </a:t>
            </a:r>
            <a:r>
              <a:rPr lang="ru-RU" sz="1200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Ропотова</a:t>
            </a:r>
            <a:r>
              <a:rPr lang="ru-RU" sz="1200" b="1" dirty="0">
                <a:solidFill>
                  <a:srgbClr val="002060"/>
                </a:solidFill>
                <a:latin typeface="Garamond" panose="02020404030301010803" pitchFamily="18" charset="0"/>
              </a:rPr>
              <a:t> (</a:t>
            </a:r>
            <a:r>
              <a:rPr lang="ru-RU" sz="1200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Невзорова</a:t>
            </a:r>
            <a:r>
              <a:rPr lang="ru-RU" sz="1200" b="1" dirty="0">
                <a:solidFill>
                  <a:srgbClr val="002060"/>
                </a:solidFill>
                <a:latin typeface="Garamond" panose="02020404030301010803" pitchFamily="18" charset="0"/>
              </a:rPr>
              <a:t>).</a:t>
            </a:r>
          </a:p>
        </p:txBody>
      </p:sp>
      <p:pic>
        <p:nvPicPr>
          <p:cNvPr id="4100" name="Picture 4" descr="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700808"/>
            <a:ext cx="4186807" cy="417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004048" y="6129913"/>
            <a:ext cx="25458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Советские </a:t>
            </a:r>
            <a:r>
              <a:rPr lang="ru-RU" sz="1200" b="1" dirty="0">
                <a:solidFill>
                  <a:srgbClr val="002060"/>
                </a:solidFill>
                <a:latin typeface="Garamond" panose="02020404030301010803" pitchFamily="18" charset="0"/>
              </a:rPr>
              <a:t>женщины-партизанки.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64804" y="-8532"/>
            <a:ext cx="48006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2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Служили в разведке</a:t>
            </a:r>
            <a:endParaRPr lang="ru-RU" sz="36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434568"/>
            <a:ext cx="6815567" cy="42050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1720" y="5733256"/>
            <a:ext cx="51845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Garamond" panose="02020404030301010803" pitchFamily="18" charset="0"/>
              </a:rPr>
              <a:t>Разведчица Наталия Владимировна Малышева.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35700"/>
            <a:ext cx="48006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93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Женщины были военными водителями</a:t>
            </a:r>
            <a:endParaRPr lang="ru-RU" sz="31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3314" name="Picture 2" descr="!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0268"/>
            <a:ext cx="268968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5157192"/>
            <a:ext cx="63367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Военный водитель специального </a:t>
            </a:r>
            <a:r>
              <a:rPr lang="ru-RU" sz="1600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автобатальона</a:t>
            </a:r>
            <a:r>
              <a:rPr lang="ru-RU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  Надежда </a:t>
            </a:r>
            <a:r>
              <a:rPr lang="ru-RU" sz="1600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Камаловна</a:t>
            </a:r>
            <a:r>
              <a:rPr lang="ru-RU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ru-RU" sz="1600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Ядыгарова</a:t>
            </a:r>
            <a:r>
              <a:rPr lang="ru-RU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. Н.К. </a:t>
            </a:r>
            <a:r>
              <a:rPr lang="ru-RU" sz="1600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Ядыгарова</a:t>
            </a:r>
            <a:r>
              <a:rPr lang="ru-RU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. Август 1943 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371005"/>
            <a:ext cx="3970784" cy="25835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27684" y="192660"/>
            <a:ext cx="4800600" cy="86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Garamond" pitchFamily="18" charset="0"/>
              </a:rPr>
              <a:t>Советских женщин враги брали в плен</a:t>
            </a:r>
            <a:endParaRPr lang="ru-RU" sz="36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60216"/>
            <a:ext cx="3278265" cy="42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83568" y="5805264"/>
            <a:ext cx="37444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Две пленные советские девушки-военнослужащие на сборном пункте. 1941 г.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646524"/>
            <a:ext cx="295232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572000" y="5661248"/>
            <a:ext cx="4248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Пленная советская военнослужащая сидит за партой на улице оккупированной деревни. 1941 г.</a:t>
            </a:r>
            <a:endParaRPr lang="ru-RU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27684" y="192660"/>
            <a:ext cx="48006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en-US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В освобождении людей из лагерей, </a:t>
            </a:r>
            <a:br>
              <a:rPr lang="ru-RU" sz="31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в том числе детей, </a:t>
            </a:r>
            <a:br>
              <a:rPr lang="ru-RU" sz="31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принимали участие советские женщины!</a:t>
            </a:r>
            <a:endParaRPr lang="ru-RU" sz="31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0242" name="Picture 2" descr="!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20888"/>
            <a:ext cx="5786130" cy="347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79712" y="5918085"/>
            <a:ext cx="54980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Garamond" panose="02020404030301010803" pitchFamily="18" charset="0"/>
              </a:rPr>
              <a:t>Освобожденные дети из концлагеря Освенцим. Январь 1945 г.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1720" y="188640"/>
            <a:ext cx="48006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91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Женщины на полевой кухне</a:t>
            </a:r>
            <a:endParaRPr lang="ru-RU" sz="28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3841" y="1600200"/>
            <a:ext cx="6736317" cy="45259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19672" y="6183366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Garamond" panose="02020404030301010803" pitchFamily="18" charset="0"/>
              </a:rPr>
              <a:t>Выдача горячей пищи на советской полевой кухне. 1943 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-8000"/>
            <a:ext cx="48006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0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Редкие минуты отдыха на войне</a:t>
            </a:r>
            <a:endParaRPr lang="ru-RU" sz="32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6386" name="Picture 2" descr="!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00808"/>
            <a:ext cx="4258817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51720" y="6206994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Garamond" panose="02020404030301010803" pitchFamily="18" charset="0"/>
              </a:rPr>
              <a:t>Советские летчики в минуты отдыха.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71698" y="-27432"/>
            <a:ext cx="4800600" cy="952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44553" y="2636912"/>
            <a:ext cx="4176464" cy="3416225"/>
          </a:xfrm>
          <a:prstGeom prst="rect">
            <a:avLst/>
          </a:prstGeom>
        </p:spPr>
      </p:pic>
      <p:sp>
        <p:nvSpPr>
          <p:cNvPr id="1638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04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4000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4000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40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4000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4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Велись </a:t>
            </a:r>
            <a:r>
              <a:rPr lang="ru-RU" sz="4000" b="1" dirty="0">
                <a:solidFill>
                  <a:srgbClr val="C00000"/>
                </a:solidFill>
                <a:latin typeface="Garamond" panose="02020404030301010803" pitchFamily="18" charset="0"/>
              </a:rPr>
              <a:t>о</a:t>
            </a:r>
            <a:r>
              <a:rPr lang="ru-RU" sz="40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жесточенные бои! </a:t>
            </a:r>
            <a:endParaRPr lang="ru-RU" sz="40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060848"/>
            <a:ext cx="5112568" cy="3024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2924944"/>
            <a:ext cx="3635896" cy="3168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6512" y="0"/>
            <a:ext cx="9144000" cy="1124744"/>
          </a:xfrm>
          <a:prstGeom prst="rect">
            <a:avLst/>
          </a:prstGeom>
        </p:spPr>
      </p:pic>
      <p:pic>
        <p:nvPicPr>
          <p:cNvPr id="15364" name="Picture 4" descr="http://itd0.mycdn.me/image?id=855153016339&amp;t=20&amp;plc=WEB&amp;tkn=*Jua71P2oB8wO8el7xeM9aKR2J_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373216"/>
            <a:ext cx="3885456" cy="1484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4192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	</a:t>
            </a:r>
            <a:endParaRPr lang="ru-RU" sz="4400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4664"/>
            <a:ext cx="9144000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9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4900" b="1" dirty="0" smtClean="0">
                <a:solidFill>
                  <a:srgbClr val="FF0000"/>
                </a:solidFill>
              </a:rPr>
              <a:t>И НАКОНЕЦ ... </a:t>
            </a:r>
            <a:endParaRPr lang="ru-RU" sz="4900" b="1" dirty="0">
              <a:solidFill>
                <a:srgbClr val="FF0000"/>
              </a:solidFill>
            </a:endParaRPr>
          </a:p>
        </p:txBody>
      </p:sp>
      <p:pic>
        <p:nvPicPr>
          <p:cNvPr id="7174" name="Picture 6" descr="ÐÐ¾ÑÐ¾Ð¶ÐµÐµ Ð¸Ð·Ð¾Ð±ÑÐ°Ð¶ÐµÐ½Ð¸Ðµ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2037"/>
            <a:ext cx="5436097" cy="426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1275"/>
            <a:ext cx="2838450" cy="1443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41275"/>
            <a:ext cx="2829123" cy="137636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2454" y="2332037"/>
            <a:ext cx="3238018" cy="41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6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  </a:t>
            </a:r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Женская часть нашего многонационального народа вместе с мужчинами, детьми и стариками вынесла на своих плечах все тяготы Великой войны.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Женщины вписали в летопись войны немало славных страниц.</a:t>
            </a:r>
            <a:b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</a:br>
            <a:endParaRPr lang="ru-RU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332656"/>
            <a:ext cx="6624736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        </a:t>
            </a:r>
            <a:r>
              <a:rPr lang="ru-RU" sz="6000" b="1" dirty="0" smtClean="0">
                <a:solidFill>
                  <a:srgbClr val="FF0000"/>
                </a:solidFill>
              </a:rPr>
              <a:t>ПОБЕДА</a:t>
            </a:r>
            <a:r>
              <a:rPr lang="ru-RU" sz="6000" b="1" dirty="0">
                <a:solidFill>
                  <a:srgbClr val="FF0000"/>
                </a:solidFill>
              </a:rPr>
              <a:t>! </a:t>
            </a:r>
            <a:endParaRPr lang="ru-RU" sz="60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7410" name="Picture 2" descr="!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14" y="1322422"/>
            <a:ext cx="4716016" cy="380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22705" y="5159009"/>
            <a:ext cx="4121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Helvetica" panose="020B0604020202020204" pitchFamily="34" charset="0"/>
              </a:rPr>
              <a:t> </a:t>
            </a:r>
            <a:r>
              <a:rPr lang="ru-RU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Девушки-снайперы</a:t>
            </a:r>
            <a:r>
              <a:rPr lang="ru-RU" b="1" dirty="0">
                <a:solidFill>
                  <a:srgbClr val="002060"/>
                </a:solidFill>
                <a:latin typeface="Garamond" panose="02020404030301010803" pitchFamily="18" charset="0"/>
              </a:rPr>
              <a:t>.</a:t>
            </a:r>
          </a:p>
        </p:txBody>
      </p:sp>
      <p:pic>
        <p:nvPicPr>
          <p:cNvPr id="17412" name="Picture 4" descr="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2422"/>
            <a:ext cx="4357002" cy="380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1" y="5132207"/>
            <a:ext cx="38267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rgbClr val="002060"/>
                </a:solidFill>
                <a:latin typeface="Garamond" panose="02020404030301010803" pitchFamily="18" charset="0"/>
              </a:rPr>
              <a:t>Мария Долина, Герой Советского Союза, гвардии капитан, заместитель </a:t>
            </a:r>
            <a:r>
              <a:rPr lang="ru-RU" sz="1400" b="1" dirty="0" err="1">
                <a:solidFill>
                  <a:srgbClr val="002060"/>
                </a:solidFill>
                <a:latin typeface="Garamond" panose="02020404030301010803" pitchFamily="18" charset="0"/>
              </a:rPr>
              <a:t>командирa</a:t>
            </a:r>
            <a:r>
              <a:rPr lang="ru-RU" sz="1400" b="1" dirty="0">
                <a:solidFill>
                  <a:srgbClr val="002060"/>
                </a:solidFill>
                <a:latin typeface="Garamond" panose="02020404030301010803" pitchFamily="18" charset="0"/>
              </a:rPr>
              <a:t> эскадрильи 125-го гвардейского бомбардировочного авиационного полка 4-й гвардейской бомбардировочной авиационной дивизии.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5222"/>
            <a:ext cx="2912566" cy="1127200"/>
          </a:xfrm>
          <a:prstGeom prst="rect">
            <a:avLst/>
          </a:prstGeom>
        </p:spPr>
      </p:pic>
      <p:pic>
        <p:nvPicPr>
          <p:cNvPr id="921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555144"/>
            <a:ext cx="2472209" cy="10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0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sz="6000" b="1" dirty="0" smtClean="0">
                <a:solidFill>
                  <a:srgbClr val="FF0000"/>
                </a:solidFill>
              </a:rPr>
              <a:t>…ПОБЕДА</a:t>
            </a:r>
            <a:r>
              <a:rPr lang="ru-RU" sz="6000" b="1" dirty="0">
                <a:solidFill>
                  <a:srgbClr val="FF0000"/>
                </a:solidFill>
              </a:rPr>
              <a:t>! </a:t>
            </a:r>
            <a:endParaRPr lang="ru-RU" sz="6000" dirty="0"/>
          </a:p>
        </p:txBody>
      </p:sp>
      <p:pic>
        <p:nvPicPr>
          <p:cNvPr id="3074" name="Picture 2" descr="ÐÐ°ÑÑÐ¸Ð½ÐºÐ¸ Ð¿Ð¾ Ð·Ð°Ð¿ÑÐ¾ÑÑ Ð¿Ð¾Ð±ÐµÐ´Ð° Ð² Ð²ÐµÐ»Ð¸ÐºÐ¾Ð¹ Ð¾ÑÐµÑÐµÑÑÐ²ÐµÐ½Ð½Ð¾Ð¹ Ð²Ð¾Ð¹Ð½Ðµ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49339"/>
            <a:ext cx="4341392" cy="227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2449340"/>
            <a:ext cx="4773440" cy="22711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725144"/>
            <a:ext cx="4341392" cy="2132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4720475"/>
            <a:ext cx="4788024" cy="2137525"/>
          </a:xfrm>
          <a:prstGeom prst="rect">
            <a:avLst/>
          </a:prstGeom>
        </p:spPr>
      </p:pic>
      <p:pic>
        <p:nvPicPr>
          <p:cNvPr id="10" name="Picture 2" descr="https://i.siteapi.org/OaHLgnrGJJHClGQD-Rwid0l5mc4=/0x0:1089x800/0e46b824a1c354d.ru.s.siteapi.org/img/pb0fiq1b16o4gsg48k088k08cksgc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4896544" cy="1772816"/>
          </a:xfrm>
          <a:prstGeom prst="rect">
            <a:avLst/>
          </a:prstGeom>
          <a:noFill/>
        </p:spPr>
      </p:pic>
      <p:pic>
        <p:nvPicPr>
          <p:cNvPr id="10242" name="Picture 2" descr="http://cdb-yaroslavl.ru/images/stories/login_users/4114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104" y="0"/>
            <a:ext cx="3635896" cy="14847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960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История еще не знала такого массового участия женщин в вооруженной борьбе за Родину, какое показали советские женщины в годы Великой Отечественной войны.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Добившись зачисления в ряды воинов Краской Армии, женщины и девушки овладели почти всеми военными специальностями и вместе со своими мужьями, отцами и братьями несли военную службу во всех родах войск Советских Вооруженных Сил.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0"/>
            <a:ext cx="6624736" cy="1340768"/>
          </a:xfrm>
          <a:prstGeom prst="rect">
            <a:avLst/>
          </a:prstGeom>
        </p:spPr>
      </p:pic>
      <p:pic>
        <p:nvPicPr>
          <p:cNvPr id="2054" name="Picture 6" descr="https://im0-tub-ru.yandex.net/i?id=a8f56c1ccee11bd3fb76137e008d1684&amp;n=33&amp;w=162&amp;h=15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5429250"/>
            <a:ext cx="1543050" cy="142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36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Garamond" pitchFamily="18" charset="0"/>
              </a:rPr>
              <a:t>Женщины – герои Советского Союза!</a:t>
            </a:r>
            <a:endParaRPr lang="ru-RU" sz="36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4" name="Picture 18" descr="https://ic.pics.livejournal.com/mihalchuk_1974/69228826/2488466/2488466_9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28800"/>
            <a:ext cx="3131840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s://ic.pics.livejournal.com/mihalchuk_1974/69228826/2491495/2491495_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700808"/>
            <a:ext cx="2880320" cy="43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s://ic.pics.livejournal.com/mihalchuk_1974/69228826/2491126/2491126_9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700808"/>
            <a:ext cx="273630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9" y="0"/>
            <a:ext cx="8384110" cy="980728"/>
          </a:xfrm>
          <a:prstGeom prst="rect">
            <a:avLst/>
          </a:prstGeom>
        </p:spPr>
      </p:pic>
      <p:pic>
        <p:nvPicPr>
          <p:cNvPr id="7170" name="Picture 2" descr="http://mybaby2017.ru/wp-content/uploads/2015/05/0_999d1_47e689e0_orig-1024x6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5877272"/>
            <a:ext cx="2664296" cy="980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Garamond" pitchFamily="18" charset="0"/>
              </a:rPr>
              <a:t>Женщины – герои Советского Союза!</a:t>
            </a:r>
            <a:endParaRPr lang="ru-RU" dirty="0"/>
          </a:p>
        </p:txBody>
      </p:sp>
      <p:pic>
        <p:nvPicPr>
          <p:cNvPr id="4" name="Picture 10" descr="https://ic.pics.livejournal.com/mihalchuk_1974/69228826/2490525/2490525_90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872"/>
            <a:ext cx="242508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s://ic.pics.livejournal.com/mihalchuk_1974/69228826/2490052/2490052_9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348880"/>
            <a:ext cx="240710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https://ic.pics.livejournal.com/mihalchuk_1974/69228826/2489472/2489472_9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48880"/>
            <a:ext cx="223224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ic.pics.livejournal.com/mihalchuk_1974/69228826/2488919/2488919_9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420888"/>
            <a:ext cx="205172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9" y="0"/>
            <a:ext cx="8384110" cy="1124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1" y="1772816"/>
            <a:ext cx="5184576" cy="4525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767181"/>
            <a:ext cx="3464424" cy="4557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116631"/>
            <a:ext cx="7560840" cy="165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97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  <a:latin typeface="Garamond" pitchFamily="18" charset="0"/>
              </a:rPr>
              <a:t>Спасибо за внимание!</a:t>
            </a:r>
            <a:endParaRPr lang="ru-RU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4" name="Содержимое 3" descr="ima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25658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    </a:t>
            </a:r>
          </a:p>
          <a:p>
            <a:pPr>
              <a:buNone/>
            </a:pPr>
            <a:endParaRPr lang="ru-RU" sz="44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pPr algn="just">
              <a:buNone/>
            </a:pPr>
            <a:r>
              <a:rPr lang="ru-RU" sz="4400" b="1" dirty="0" smtClean="0">
                <a:solidFill>
                  <a:srgbClr val="002060"/>
                </a:solidFill>
                <a:latin typeface="Garamond" pitchFamily="18" charset="0"/>
              </a:rPr>
              <a:t>	</a:t>
            </a:r>
            <a:r>
              <a:rPr lang="ru-RU" sz="9600" b="1" dirty="0" smtClean="0">
                <a:solidFill>
                  <a:srgbClr val="002060"/>
                </a:solidFill>
                <a:latin typeface="Garamond" pitchFamily="18" charset="0"/>
              </a:rPr>
              <a:t>Женщины были на линии фронта: медиками, лётчицами, снайперами, в частях ПВО, связистками, разведчицами, шофёрами, топографами, репортерами, даже </a:t>
            </a:r>
            <a:r>
              <a:rPr lang="ru-RU" sz="9600" b="1" dirty="0" err="1" smtClean="0">
                <a:solidFill>
                  <a:srgbClr val="002060"/>
                </a:solidFill>
                <a:latin typeface="Garamond" pitchFamily="18" charset="0"/>
              </a:rPr>
              <a:t>танкистками</a:t>
            </a:r>
            <a:r>
              <a:rPr lang="ru-RU" sz="9600" b="1" dirty="0" smtClean="0">
                <a:solidFill>
                  <a:srgbClr val="002060"/>
                </a:solidFill>
                <a:latin typeface="Garamond" pitchFamily="18" charset="0"/>
              </a:rPr>
              <a:t>, артиллеристами и служили в пехоте. </a:t>
            </a:r>
          </a:p>
          <a:p>
            <a:pPr algn="just">
              <a:buNone/>
            </a:pPr>
            <a:endParaRPr lang="ru-RU" sz="96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pPr algn="just">
              <a:buNone/>
            </a:pPr>
            <a:r>
              <a:rPr lang="ru-RU" sz="9600" b="1" dirty="0" smtClean="0">
                <a:solidFill>
                  <a:srgbClr val="002060"/>
                </a:solidFill>
                <a:latin typeface="Garamond" pitchFamily="18" charset="0"/>
              </a:rPr>
              <a:t>     Женщины активно участвовали в подполье, в партизанском движении. </a:t>
            </a:r>
          </a:p>
          <a:p>
            <a:pPr algn="just">
              <a:buNone/>
            </a:pPr>
            <a:endParaRPr lang="ru-RU" sz="9600" b="1" dirty="0" smtClean="0">
              <a:solidFill>
                <a:srgbClr val="002060"/>
              </a:solidFill>
              <a:latin typeface="Garamond" pitchFamily="18" charset="0"/>
            </a:endParaRPr>
          </a:p>
          <a:p>
            <a:pPr algn="just">
              <a:buNone/>
            </a:pPr>
            <a:r>
              <a:rPr lang="ru-RU" sz="9600" b="1" dirty="0" smtClean="0">
                <a:solidFill>
                  <a:srgbClr val="002060"/>
                </a:solidFill>
                <a:latin typeface="Garamond" pitchFamily="18" charset="0"/>
              </a:rPr>
              <a:t>     Женщины взяли на себя множество «чисто мужских» специальностей в тылу, так как мужчины ушли на войну, и кто-то должен был встать за станок, сесть за руль трактора, стать обходчиком железных дорог, освоить профессию металлурга и т. д.</a:t>
            </a:r>
            <a:br>
              <a:rPr lang="ru-RU" sz="96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9600" b="1" dirty="0" smtClean="0">
                <a:solidFill>
                  <a:srgbClr val="002060"/>
                </a:solidFill>
                <a:latin typeface="Garamond" pitchFamily="18" charset="0"/>
              </a:rPr>
              <a:t/>
            </a:r>
            <a:br>
              <a:rPr lang="ru-RU" sz="9600" b="1" dirty="0" smtClean="0">
                <a:solidFill>
                  <a:srgbClr val="002060"/>
                </a:solidFill>
                <a:latin typeface="Garamond" pitchFamily="18" charset="0"/>
              </a:rPr>
            </a:br>
            <a:r>
              <a:rPr lang="ru-RU" sz="9600" b="1" dirty="0" smtClean="0">
                <a:solidFill>
                  <a:srgbClr val="002060"/>
                </a:solidFill>
                <a:latin typeface="Garamond" pitchFamily="18" charset="0"/>
              </a:rPr>
              <a:t> </a:t>
            </a:r>
            <a:br>
              <a:rPr lang="ru-RU" sz="9600" b="1" dirty="0" smtClean="0">
                <a:solidFill>
                  <a:srgbClr val="002060"/>
                </a:solidFill>
                <a:latin typeface="Garamond" pitchFamily="18" charset="0"/>
              </a:rPr>
            </a:br>
            <a:endParaRPr lang="ru-RU" sz="9600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624" y="188640"/>
            <a:ext cx="6624736" cy="936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Garamond" panose="02020404030301010803" pitchFamily="18" charset="0"/>
              </a:rPr>
              <a:t>В июне 1941-го..</a:t>
            </a:r>
            <a:endParaRPr lang="ru-RU" sz="6000" b="1" dirty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9144000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3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1216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Война затронула горем</a:t>
            </a:r>
            <a:br>
              <a:rPr lang="ru-RU" sz="31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всех советских</a:t>
            </a:r>
            <a:br>
              <a:rPr lang="ru-RU" sz="31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 женщин </a:t>
            </a:r>
            <a:r>
              <a:rPr lang="ru-RU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endParaRPr lang="ru-RU" sz="24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700808"/>
            <a:ext cx="5076056" cy="36195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31540" y="5517232"/>
            <a:ext cx="45365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Garamond" panose="02020404030301010803" pitchFamily="18" charset="0"/>
              </a:rPr>
              <a:t>Советские беженцы на окраине деревни в окрестностях Харькова. Февраль-март 1943 г.</a:t>
            </a:r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700808"/>
            <a:ext cx="4067944" cy="3619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313669" y="5373216"/>
            <a:ext cx="37228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2060"/>
                </a:solidFill>
                <a:latin typeface="Garamond" pitchFamily="18" charset="0"/>
              </a:rPr>
              <a:t>Две пожилые жительницы Харькова у входа в подвал разрушенного дома. Февраль-март 1943 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28389"/>
            <a:ext cx="2411760" cy="1672419"/>
          </a:xfrm>
          <a:prstGeom prst="rect">
            <a:avLst/>
          </a:prstGeom>
        </p:spPr>
      </p:pic>
      <p:pic>
        <p:nvPicPr>
          <p:cNvPr id="2052" name="Picture 4" descr="ÐÐ°ÑÑÐ¸Ð½ÐºÐ¸ Ð¿Ð¾ Ð·Ð°Ð¿ÑÐ¾ÑÑ Ð¿Ð¾Ð±ÐµÐ´Ð° Ð² Ð²ÐµÐ»Ð¸ÐºÐ¾Ð¹ Ð¾ÑÐµÑÐµÑÑÐ²ÐµÐ½Ð½Ð¾Ð¹ Ð²Ð¾Ð¹Ð½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389"/>
            <a:ext cx="2339752" cy="176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80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Garamond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Garamond" pitchFamily="18" charset="0"/>
              </a:rPr>
              <a:t>Женщины стали учиться военному делу, </a:t>
            </a:r>
            <a:br>
              <a:rPr lang="ru-RU" sz="3100" b="1" dirty="0" smtClean="0">
                <a:solidFill>
                  <a:srgbClr val="C00000"/>
                </a:solidFill>
                <a:latin typeface="Garamond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Garamond" pitchFamily="18" charset="0"/>
              </a:rPr>
              <a:t>чтобы защищать Родину наравне с мужчинами</a:t>
            </a:r>
            <a:endParaRPr lang="ru-RU" sz="3100" b="1" dirty="0">
              <a:solidFill>
                <a:srgbClr val="C00000"/>
              </a:solidFill>
              <a:latin typeface="Garamond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462" y="2191153"/>
            <a:ext cx="3515410" cy="27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71600" y="5085184"/>
            <a:ext cx="3472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Garamond" pitchFamily="18" charset="0"/>
              </a:rPr>
              <a:t>Женщины из подразделения народного ополчения Мурманска на военных занятиях. Июль 1943 г.</a:t>
            </a:r>
            <a:endParaRPr lang="ru-RU" b="1" dirty="0">
              <a:solidFill>
                <a:srgbClr val="002060"/>
              </a:solidFill>
              <a:latin typeface="Garamond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1988840"/>
            <a:ext cx="2592288" cy="352839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76056" y="5589240"/>
            <a:ext cx="2808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Ленинградская девушка </a:t>
            </a:r>
            <a:endParaRPr lang="ru-RU" sz="1600" b="1" dirty="0" smtClean="0">
              <a:solidFill>
                <a:srgbClr val="002060"/>
              </a:solidFill>
              <a:latin typeface="Garamond" panose="02020404030301010803" pitchFamily="18" charset="0"/>
            </a:endParaRPr>
          </a:p>
          <a:p>
            <a:r>
              <a:rPr lang="ru-RU" sz="16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В</a:t>
            </a:r>
            <a:r>
              <a:rPr lang="ru-RU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. Минкина, учащаяся курсов стрелков. 17.05.1942 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43181"/>
            <a:ext cx="48006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617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2800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800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36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Женщины уходили на фронт</a:t>
            </a:r>
            <a:r>
              <a:rPr lang="ru-RU" sz="3600" b="1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800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endParaRPr lang="ru-RU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924944"/>
            <a:ext cx="4510336" cy="28803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14832" y="5877272"/>
            <a:ext cx="720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Garamond" panose="02020404030301010803" pitchFamily="18" charset="0"/>
              </a:rPr>
              <a:t>Советские девушки-добровольцы направляются на фронт. Лето 1941 года.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3974" y="2708920"/>
            <a:ext cx="4540025" cy="316835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3528" y="836712"/>
            <a:ext cx="882047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Garamond" pitchFamily="18" charset="0"/>
              </a:rPr>
              <a:t>За первую неделю войны заявления об отправке на фронт поступили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Garamond" pitchFamily="18" charset="0"/>
              </a:rPr>
              <a:t>от 20 тыс. москвичек, и спустя три месяца зачисления в ряды защитников Родины добились 8360 женщин и девушек Москвы. </a:t>
            </a:r>
          </a:p>
          <a:p>
            <a:pPr algn="just"/>
            <a:r>
              <a:rPr lang="ru-RU" sz="2000" b="1" dirty="0" smtClean="0">
                <a:solidFill>
                  <a:srgbClr val="002060"/>
                </a:solidFill>
                <a:latin typeface="Garamond" pitchFamily="18" charset="0"/>
              </a:rPr>
              <a:t>Отправки на фронт добились более 5 тыс. девушек Московского района Ленинграда. 2 тыс. из них стали бойцами Ленинградского фронта и самоотверженно сражались на подступах к родному городу.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0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2400" b="1" dirty="0">
                <a:solidFill>
                  <a:srgbClr val="C00000"/>
                </a:solidFill>
                <a:latin typeface="Garamond" panose="02020404030301010803" pitchFamily="18" charset="0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Garamond" panose="02020404030301010803" pitchFamily="18" charset="0"/>
              </a:rPr>
            </a:br>
            <a:r>
              <a:rPr lang="ru-RU" sz="3100" b="1" dirty="0" smtClean="0">
                <a:solidFill>
                  <a:srgbClr val="C00000"/>
                </a:solidFill>
                <a:latin typeface="Garamond" panose="02020404030301010803" pitchFamily="18" charset="0"/>
              </a:rPr>
              <a:t>Военная присяга</a:t>
            </a:r>
            <a:endParaRPr lang="ru-RU" sz="3100" b="1" dirty="0"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18434" name="Picture 2" descr="!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86" y="1628800"/>
            <a:ext cx="3438671" cy="40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5733256"/>
            <a:ext cx="16325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Присяга</a:t>
            </a:r>
            <a:endParaRPr lang="ru-RU" sz="1600" b="1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18436" name="Picture 4" descr="ÐÐ°ÑÑÐ¸Ð½ÐºÐ¸ Ð¿Ð¾ Ð·Ð°Ð¿ÑÐ¾ÑÑ Ð²ÐµÐ»Ð¸ÐºÐ°Ñ Ð¾ÑÐµÑÐµÑÑÐ²ÐµÐ½Ð½Ð°Ñ Ð²Ð¾Ð¹Ð½Ð° Ð¾ÑÐºÑÑÑÐºÐ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168352" cy="40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1720" y="0"/>
            <a:ext cx="4800600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42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718</Words>
  <Application>Microsoft Office PowerPoint</Application>
  <PresentationFormat>Экран (4:3)</PresentationFormat>
  <Paragraphs>89</Paragraphs>
  <Slides>36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Garamond</vt:lpstr>
      <vt:lpstr>Helvetica</vt:lpstr>
      <vt:lpstr>Roboto</vt:lpstr>
      <vt:lpstr>Тема Office</vt:lpstr>
      <vt:lpstr> Осипов Андрей Александрович 1 «В» класс МБОУ СОШ № 5 г. Реутова</vt:lpstr>
      <vt:lpstr>       Неоценимый вклад в победу над немецко-фашистскими захватчиками внесли советские женщины,  вставшие на защиту своей Родины!  Им посвящена данная работа,  основанная  на реальных фотографиях военных лет</vt:lpstr>
      <vt:lpstr>Презентация PowerPoint</vt:lpstr>
      <vt:lpstr>Презентация PowerPoint</vt:lpstr>
      <vt:lpstr>В июне 1941-го..</vt:lpstr>
      <vt:lpstr>Война затронула горем  всех советских  женщин  </vt:lpstr>
      <vt:lpstr>    Женщины стали учиться военному делу,  чтобы защищать Родину наравне с мужчинами</vt:lpstr>
      <vt:lpstr>   Женщины уходили на фронт  </vt:lpstr>
      <vt:lpstr>  Военная присяга</vt:lpstr>
      <vt:lpstr>Презентация PowerPoint</vt:lpstr>
      <vt:lpstr>   Женщины выполняли тяжелую работу  в помощь фронту</vt:lpstr>
      <vt:lpstr>   Медики оказывали помощь раненым  на огневом рубеже под пулями</vt:lpstr>
      <vt:lpstr>  Женские боевые формирования</vt:lpstr>
      <vt:lpstr>    В народное ополчение девушки уходили  наравне с юношами</vt:lpstr>
      <vt:lpstr>  Женщины-медики спасали раненых</vt:lpstr>
      <vt:lpstr> Девушки служили в противовоздушной обороне</vt:lpstr>
      <vt:lpstr> Среди женщин были лучшие снайперы</vt:lpstr>
      <vt:lpstr> Женщины служили в морском флоте</vt:lpstr>
      <vt:lpstr> Женщины служили летчицами</vt:lpstr>
      <vt:lpstr>  Женщины служили в партизанских отрядах</vt:lpstr>
      <vt:lpstr>  Служили в разведке</vt:lpstr>
      <vt:lpstr>  Женщины были военными водителями</vt:lpstr>
      <vt:lpstr>   Советских женщин враги брали в плен</vt:lpstr>
      <vt:lpstr>      В освобождении людей из лагерей,  в том числе детей,  принимали участие советские женщины!</vt:lpstr>
      <vt:lpstr> Женщины на полевой кухне</vt:lpstr>
      <vt:lpstr> Редкие минуты отдыха на войне</vt:lpstr>
      <vt:lpstr>   Велись ожесточенные бои! </vt:lpstr>
      <vt:lpstr> </vt:lpstr>
      <vt:lpstr>   И НАКОНЕЦ ... </vt:lpstr>
      <vt:lpstr>        ПОБЕДА! </vt:lpstr>
      <vt:lpstr>    …ПОБЕДА! </vt:lpstr>
      <vt:lpstr>Презентация PowerPoint</vt:lpstr>
      <vt:lpstr>  Женщины – герои Советского Союза!</vt:lpstr>
      <vt:lpstr>   Женщины – герои Советского Союза!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Осипов Андрей Александрович 1В класс МБОУ СОШ № 5 г. Реутова</dc:title>
  <dc:creator>Татьяна</dc:creator>
  <cp:lastModifiedBy>Нина Зуйлова</cp:lastModifiedBy>
  <cp:revision>132</cp:revision>
  <dcterms:created xsi:type="dcterms:W3CDTF">2019-03-23T15:55:24Z</dcterms:created>
  <dcterms:modified xsi:type="dcterms:W3CDTF">2019-03-30T16:51:17Z</dcterms:modified>
</cp:coreProperties>
</file>